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</p:sldIdLst>
  <p:sldSz cy="5143500" cx="9144000"/>
  <p:notesSz cx="6858000" cy="9144000"/>
  <p:embeddedFontLst>
    <p:embeddedFont>
      <p:font typeface="Roboto"/>
      <p:regular r:id="rId79"/>
      <p:bold r:id="rId80"/>
      <p:italic r:id="rId81"/>
      <p:boldItalic r:id="rId82"/>
    </p:embeddedFont>
    <p:embeddedFont>
      <p:font typeface="Inter"/>
      <p:regular r:id="rId83"/>
      <p:bold r:id="rId84"/>
    </p:embeddedFont>
    <p:embeddedFont>
      <p:font typeface="Montserrat"/>
      <p:regular r:id="rId85"/>
      <p:bold r:id="rId86"/>
      <p:italic r:id="rId87"/>
      <p:boldItalic r:id="rId88"/>
    </p:embeddedFont>
    <p:embeddedFont>
      <p:font typeface="Inter-Regular"/>
      <p:regular r:id="rId89"/>
      <p:bold r:id="rId9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84" Type="http://schemas.openxmlformats.org/officeDocument/2006/relationships/font" Target="fonts/Inter-bold.fntdata"/><Relationship Id="rId83" Type="http://schemas.openxmlformats.org/officeDocument/2006/relationships/font" Target="fonts/Inter-regular.fntdata"/><Relationship Id="rId42" Type="http://schemas.openxmlformats.org/officeDocument/2006/relationships/slide" Target="slides/slide38.xml"/><Relationship Id="rId86" Type="http://schemas.openxmlformats.org/officeDocument/2006/relationships/font" Target="fonts/Montserrat-bold.fntdata"/><Relationship Id="rId41" Type="http://schemas.openxmlformats.org/officeDocument/2006/relationships/slide" Target="slides/slide37.xml"/><Relationship Id="rId85" Type="http://schemas.openxmlformats.org/officeDocument/2006/relationships/font" Target="fonts/Montserrat-regular.fntdata"/><Relationship Id="rId44" Type="http://schemas.openxmlformats.org/officeDocument/2006/relationships/slide" Target="slides/slide40.xml"/><Relationship Id="rId88" Type="http://schemas.openxmlformats.org/officeDocument/2006/relationships/font" Target="fonts/Montserrat-boldItalic.fntdata"/><Relationship Id="rId43" Type="http://schemas.openxmlformats.org/officeDocument/2006/relationships/slide" Target="slides/slide39.xml"/><Relationship Id="rId87" Type="http://schemas.openxmlformats.org/officeDocument/2006/relationships/font" Target="fonts/Montserrat-italic.fntdata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89" Type="http://schemas.openxmlformats.org/officeDocument/2006/relationships/font" Target="fonts/Inter-Regular-regular.fntdata"/><Relationship Id="rId80" Type="http://schemas.openxmlformats.org/officeDocument/2006/relationships/font" Target="fonts/Roboto-bold.fntdata"/><Relationship Id="rId82" Type="http://schemas.openxmlformats.org/officeDocument/2006/relationships/font" Target="fonts/Roboto-boldItalic.fntdata"/><Relationship Id="rId81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31" Type="http://schemas.openxmlformats.org/officeDocument/2006/relationships/slide" Target="slides/slide27.xml"/><Relationship Id="rId75" Type="http://schemas.openxmlformats.org/officeDocument/2006/relationships/slide" Target="slides/slide71.xml"/><Relationship Id="rId30" Type="http://schemas.openxmlformats.org/officeDocument/2006/relationships/slide" Target="slides/slide26.xml"/><Relationship Id="rId74" Type="http://schemas.openxmlformats.org/officeDocument/2006/relationships/slide" Target="slides/slide70.xml"/><Relationship Id="rId33" Type="http://schemas.openxmlformats.org/officeDocument/2006/relationships/slide" Target="slides/slide29.xml"/><Relationship Id="rId77" Type="http://schemas.openxmlformats.org/officeDocument/2006/relationships/slide" Target="slides/slide73.xml"/><Relationship Id="rId32" Type="http://schemas.openxmlformats.org/officeDocument/2006/relationships/slide" Target="slides/slide28.xml"/><Relationship Id="rId76" Type="http://schemas.openxmlformats.org/officeDocument/2006/relationships/slide" Target="slides/slide72.xml"/><Relationship Id="rId35" Type="http://schemas.openxmlformats.org/officeDocument/2006/relationships/slide" Target="slides/slide31.xml"/><Relationship Id="rId79" Type="http://schemas.openxmlformats.org/officeDocument/2006/relationships/font" Target="fonts/Roboto-regular.fntdata"/><Relationship Id="rId34" Type="http://schemas.openxmlformats.org/officeDocument/2006/relationships/slide" Target="slides/slide30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20" Type="http://schemas.openxmlformats.org/officeDocument/2006/relationships/slide" Target="slides/slide16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22" Type="http://schemas.openxmlformats.org/officeDocument/2006/relationships/slide" Target="slides/slide18.xml"/><Relationship Id="rId66" Type="http://schemas.openxmlformats.org/officeDocument/2006/relationships/slide" Target="slides/slide62.xml"/><Relationship Id="rId21" Type="http://schemas.openxmlformats.org/officeDocument/2006/relationships/slide" Target="slides/slide17.xml"/><Relationship Id="rId65" Type="http://schemas.openxmlformats.org/officeDocument/2006/relationships/slide" Target="slides/slide61.xml"/><Relationship Id="rId24" Type="http://schemas.openxmlformats.org/officeDocument/2006/relationships/slide" Target="slides/slide20.xml"/><Relationship Id="rId68" Type="http://schemas.openxmlformats.org/officeDocument/2006/relationships/slide" Target="slides/slide64.xml"/><Relationship Id="rId23" Type="http://schemas.openxmlformats.org/officeDocument/2006/relationships/slide" Target="slides/slide19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slide" Target="slides/slide6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90" Type="http://schemas.openxmlformats.org/officeDocument/2006/relationships/font" Target="fonts/Inter-Regular-bold.fntdata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db8c3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db8c3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c1db8c3a5_0_9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ac1db8c3a5_0_9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a25ad7c11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a25ad7c11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a25ad7c11b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a25ad7c11b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a25ad7c11b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a25ad7c11b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a25ad7c11b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a25ad7c11b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a25ad7c11b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a25ad7c11b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a25ad7c11b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a25ad7c11b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a25ad7c11b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a25ad7c11b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a25ad7c11b_0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a25ad7c11b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a25ad7c11b_0_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a25ad7c11b_0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25ad7c1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25ad7c1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a25ad7c11b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a25ad7c11b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a25ad7c11b_0_9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a25ad7c11b_0_9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a25ad7c11b_0_10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a25ad7c11b_0_10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a25ad7c11b_0_10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a25ad7c11b_0_10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a25ad7c11b_0_1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a25ad7c11b_0_1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a25ad7c11b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a25ad7c11b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ga25ad7c11b_0_1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" name="Google Shape;1263;ga25ad7c11b_0_1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a25ad7c11b_0_1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" name="Google Shape;1329;ga25ad7c11b_0_1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a25ad7c11b_0_1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a25ad7c11b_0_1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ga25ad7c11b_0_1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" name="Google Shape;1459;ga25ad7c11b_0_1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c1db8c3a5_0_5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c1db8c3a5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ga25ad7c11b_0_1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5" name="Google Shape;1525;ga25ad7c11b_0_1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a25ad7c11b_0_1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a25ad7c11b_0_1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a25ad7c11b_0_1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a25ad7c11b_0_1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ga25ad7c11b_0_1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" name="Google Shape;1721;ga25ad7c11b_0_1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5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ga25ad7c11b_0_1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7" name="Google Shape;1787;ga25ad7c11b_0_1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ga25ad7c11b_0_18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3" name="Google Shape;1853;ga25ad7c11b_0_1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6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a25ad7c11b_0_19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a25ad7c11b_0_19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2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a25ad7c11b_0_20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a25ad7c11b_0_20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7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ga25ad7c11b_0_2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" name="Google Shape;2049;ga25ad7c11b_0_2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ga25ad7c11b_0_2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3" name="Google Shape;2113;ga25ad7c11b_0_2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25ad7c11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25ad7c11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7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ga25ad7c11b_0_2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9" name="Google Shape;2179;ga25ad7c11b_0_2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5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ga25ad7c11b_0_2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7" name="Google Shape;2247;ga25ad7c11b_0_2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1" name="Shape 2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" name="Google Shape;2312;ga25ad7c11b_0_2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3" name="Google Shape;2313;ga25ad7c11b_0_2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7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" name="Google Shape;2378;ga25ad7c11b_0_2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9" name="Google Shape;2379;ga25ad7c11b_0_2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2" name="Shape 2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" name="Google Shape;2443;gac1db8c3a5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4" name="Google Shape;2444;gac1db8c3a5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8" name="Shape 2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9" name="Google Shape;2449;gac1db8c3a5_0_9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0" name="Google Shape;2450;gac1db8c3a5_0_9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7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a25ad7c11b_0_2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a25ad7c11b_0_2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ga25ad7c11b_0_2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4" name="Google Shape;2484;ga25ad7c11b_0_2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3" name="Shape 2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4" name="Google Shape;2494;ga25ad7c11b_0_2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5" name="Google Shape;2495;ga25ad7c11b_0_2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3" name="Shape 2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4" name="Google Shape;2574;ga25ad7c11b_0_2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5" name="Google Shape;2575;ga25ad7c11b_0_2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c1db8c3a5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c1db8c3a5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ga25ad7c11b_0_2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5" name="Google Shape;2655;ga25ad7c11b_0_2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3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a25ad7c11b_0_27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a25ad7c11b_0_27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3" name="Shape 2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4" name="Google Shape;2814;ga25ad7c11b_0_28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5" name="Google Shape;2815;ga25ad7c11b_0_28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5" name="Shape 2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6" name="Google Shape;2896;ga25ad7c11b_0_30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7" name="Google Shape;2897;ga25ad7c11b_0_3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5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ga25ad7c11b_0_2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7" name="Google Shape;2977;ga25ad7c11b_0_2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5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ga25ad7c11b_0_3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7" name="Google Shape;3057;ga25ad7c11b_0_3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8" name="Google Shape;3138;ga25ad7c11b_0_3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9" name="Google Shape;3139;ga25ad7c11b_0_3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" name="Google Shape;3218;ga25ad7c11b_0_3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9" name="Google Shape;3219;ga25ad7c11b_0_3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7" name="Shape 3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8" name="Google Shape;3298;ga25ad7c11b_0_3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9" name="Google Shape;3299;ga25ad7c11b_0_3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9" name="Shape 3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" name="Google Shape;3380;ga25ad7c11b_0_3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1" name="Google Shape;3381;ga25ad7c11b_0_3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c1db8c3a5_0_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c1db8c3a5_0_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9" name="Shape 3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0" name="Google Shape;3460;ga25ad7c11b_0_3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1" name="Google Shape;3461;ga25ad7c11b_0_3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2" name="Shape 3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" name="Google Shape;3543;ga25ad7c11b_0_3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4" name="Google Shape;3544;ga25ad7c11b_0_3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5" name="Shape 3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6" name="Google Shape;3626;ga25ad7c11b_0_3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7" name="Google Shape;3627;ga25ad7c11b_0_3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6" name="Shape 3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7" name="Google Shape;3707;ga25ad7c11b_0_37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8" name="Google Shape;3708;ga25ad7c11b_0_3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0" name="Shape 3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1" name="Google Shape;3791;ga25ad7c11b_0_38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2" name="Google Shape;3792;ga25ad7c11b_0_38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2" name="Shape 3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3" name="Google Shape;3873;ga25ad7c11b_0_39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4" name="Google Shape;3874;ga25ad7c11b_0_3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3" name="Shape 3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4" name="Google Shape;3954;ga25ad7c11b_0_40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5" name="Google Shape;3955;ga25ad7c11b_0_40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4" name="Shape 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5" name="Google Shape;4035;ga25ad7c11b_0_40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6" name="Google Shape;4036;ga25ad7c11b_0_4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5" name="Shape 4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4116;ga25ad7c11b_0_4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7" name="Google Shape;4117;ga25ad7c11b_0_4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6" name="Shape 4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7" name="Google Shape;4197;ga25ad7c11b_0_4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8" name="Google Shape;4198;ga25ad7c11b_0_4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c1db8c3a5_0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c1db8c3a5_0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2" name="Shape 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3" name="Google Shape;4203;ga25ad7c11b_0_4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4" name="Google Shape;4204;ga25ad7c11b_0_4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7" name="Shape 4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" name="Google Shape;4218;ga25ad7c11b_0_4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9" name="Google Shape;4219;ga25ad7c11b_0_4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3" name="Shape 4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4" name="Google Shape;4224;ga25ad7c11b_0_4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5" name="Google Shape;4225;ga25ad7c11b_0_4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9" name="Shape 4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0" name="Google Shape;4240;ga25ad7c11b_0_4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1" name="Google Shape;4241;ga25ad7c11b_0_4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8" name="Shape 4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" name="Google Shape;4259;gac1db8c3a5_0_1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0" name="Google Shape;4260;gac1db8c3a5_0_1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c1db8c3a5_0_8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ac1db8c3a5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ac1db8c3a5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ac1db8c3a5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Relationship Id="rId4" Type="http://schemas.openxmlformats.org/officeDocument/2006/relationships/image" Target="../media/image10.gif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png"/><Relationship Id="rId4" Type="http://schemas.openxmlformats.org/officeDocument/2006/relationships/image" Target="../media/image10.gif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1.png"/><Relationship Id="rId6" Type="http://schemas.openxmlformats.org/officeDocument/2006/relationships/image" Target="../media/image4.png"/><Relationship Id="rId7" Type="http://schemas.openxmlformats.org/officeDocument/2006/relationships/image" Target="../media/image9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DAD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735475" y="1710025"/>
            <a:ext cx="6478200" cy="61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DBScan</a:t>
            </a:r>
            <a:endParaRPr sz="40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50" y="2595750"/>
            <a:ext cx="3818450" cy="25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550" y="787375"/>
            <a:ext cx="973275" cy="6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type="ctrTitle"/>
          </p:nvPr>
        </p:nvSpPr>
        <p:spPr>
          <a:xfrm>
            <a:off x="735477" y="2457600"/>
            <a:ext cx="6221700" cy="5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rPr>
              <a:t>Density Clustering</a:t>
            </a:r>
            <a:endParaRPr sz="2500">
              <a:solidFill>
                <a:schemeClr val="lt1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Step 4 - Get our K clusters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53" name="Google Shape;2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2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5" name="Google Shape;255;p22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6" name="Google Shape;256;p22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57" name="Google Shape;257;p22"/>
          <p:cNvSpPr/>
          <p:nvPr/>
        </p:nvSpPr>
        <p:spPr>
          <a:xfrm>
            <a:off x="21721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2"/>
          <p:cNvSpPr/>
          <p:nvPr/>
        </p:nvSpPr>
        <p:spPr>
          <a:xfrm>
            <a:off x="2476950" y="3617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2"/>
          <p:cNvSpPr/>
          <p:nvPr/>
        </p:nvSpPr>
        <p:spPr>
          <a:xfrm>
            <a:off x="2553150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2"/>
          <p:cNvSpPr/>
          <p:nvPr/>
        </p:nvSpPr>
        <p:spPr>
          <a:xfrm>
            <a:off x="28579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2"/>
          <p:cNvSpPr/>
          <p:nvPr/>
        </p:nvSpPr>
        <p:spPr>
          <a:xfrm>
            <a:off x="2553150" y="3008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2"/>
          <p:cNvSpPr/>
          <p:nvPr/>
        </p:nvSpPr>
        <p:spPr>
          <a:xfrm>
            <a:off x="40771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2"/>
          <p:cNvSpPr/>
          <p:nvPr/>
        </p:nvSpPr>
        <p:spPr>
          <a:xfrm>
            <a:off x="38485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2"/>
          <p:cNvSpPr/>
          <p:nvPr/>
        </p:nvSpPr>
        <p:spPr>
          <a:xfrm>
            <a:off x="36199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2"/>
          <p:cNvSpPr/>
          <p:nvPr/>
        </p:nvSpPr>
        <p:spPr>
          <a:xfrm>
            <a:off x="3924750" y="2931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/>
          <p:nvPr/>
        </p:nvSpPr>
        <p:spPr>
          <a:xfrm>
            <a:off x="3162750" y="2474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2"/>
          <p:cNvSpPr/>
          <p:nvPr/>
        </p:nvSpPr>
        <p:spPr>
          <a:xfrm>
            <a:off x="3391350" y="2703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2"/>
          <p:cNvSpPr/>
          <p:nvPr/>
        </p:nvSpPr>
        <p:spPr>
          <a:xfrm>
            <a:off x="3391350" y="2398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2"/>
          <p:cNvSpPr/>
          <p:nvPr/>
        </p:nvSpPr>
        <p:spPr>
          <a:xfrm>
            <a:off x="3543750" y="2550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2"/>
          <p:cNvSpPr/>
          <p:nvPr/>
        </p:nvSpPr>
        <p:spPr>
          <a:xfrm>
            <a:off x="2553150" y="34283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1F435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2"/>
          <p:cNvSpPr/>
          <p:nvPr/>
        </p:nvSpPr>
        <p:spPr>
          <a:xfrm>
            <a:off x="3848550" y="31416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rgbClr val="1F435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2"/>
          <p:cNvSpPr/>
          <p:nvPr/>
        </p:nvSpPr>
        <p:spPr>
          <a:xfrm>
            <a:off x="3378000" y="2571939"/>
            <a:ext cx="198300" cy="167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rgbClr val="1F435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2"/>
          <p:cNvSpPr/>
          <p:nvPr/>
        </p:nvSpPr>
        <p:spPr>
          <a:xfrm>
            <a:off x="2053875" y="2978700"/>
            <a:ext cx="1108800" cy="10548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2"/>
          <p:cNvSpPr/>
          <p:nvPr/>
        </p:nvSpPr>
        <p:spPr>
          <a:xfrm>
            <a:off x="3010350" y="2186787"/>
            <a:ext cx="882000" cy="839100"/>
          </a:xfrm>
          <a:prstGeom prst="ellipse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2"/>
          <p:cNvSpPr/>
          <p:nvPr/>
        </p:nvSpPr>
        <p:spPr>
          <a:xfrm>
            <a:off x="3582900" y="2882137"/>
            <a:ext cx="882000" cy="839100"/>
          </a:xfrm>
          <a:prstGeom prst="ellipse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8275" y="2703352"/>
            <a:ext cx="2165726" cy="216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Data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82" name="Google Shape;2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3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4" name="Google Shape;284;p23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85" name="Google Shape;285;p23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86" name="Google Shape;286;p23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3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3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3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3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3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3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3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3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3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3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3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3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3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3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3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3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3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3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3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3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3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3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3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3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3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3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3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3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3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3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3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3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3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3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3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3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3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3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3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3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3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3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3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3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3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3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3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3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3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3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3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4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K=2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44" name="Google Shape;3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4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6" name="Google Shape;346;p24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47" name="Google Shape;347;p24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48" name="Google Shape;348;p24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4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4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4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4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4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4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4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24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4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4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4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4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4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4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4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4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4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4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4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4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4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4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24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4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4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24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24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24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24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24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4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4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4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4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24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4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24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4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24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24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24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4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24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4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4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24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24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24"/>
          <p:cNvSpPr/>
          <p:nvPr/>
        </p:nvSpPr>
        <p:spPr>
          <a:xfrm>
            <a:off x="3339900" y="32434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24"/>
          <p:cNvSpPr/>
          <p:nvPr/>
        </p:nvSpPr>
        <p:spPr>
          <a:xfrm>
            <a:off x="2365925" y="24347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24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5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408" name="Google Shape;40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2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0" name="Google Shape;410;p25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11" name="Google Shape;411;p25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12" name="Google Shape;412;p25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25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5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5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5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5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5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5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5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5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5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5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5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25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25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5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25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25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25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25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25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5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5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5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5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25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25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25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5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5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5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25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25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25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25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25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25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25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25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25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25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25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25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25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25"/>
          <p:cNvSpPr/>
          <p:nvPr/>
        </p:nvSpPr>
        <p:spPr>
          <a:xfrm>
            <a:off x="3339900" y="32434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25"/>
          <p:cNvSpPr/>
          <p:nvPr/>
        </p:nvSpPr>
        <p:spPr>
          <a:xfrm>
            <a:off x="2365925" y="24347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6" name="Google Shape;466;p25"/>
          <p:cNvCxnSpPr>
            <a:stCxn id="465" idx="3"/>
            <a:endCxn id="464" idx="0"/>
          </p:cNvCxnSpPr>
          <p:nvPr/>
        </p:nvCxnSpPr>
        <p:spPr>
          <a:xfrm>
            <a:off x="2564225" y="2518589"/>
            <a:ext cx="874800" cy="724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25"/>
          <p:cNvCxnSpPr/>
          <p:nvPr/>
        </p:nvCxnSpPr>
        <p:spPr>
          <a:xfrm flipH="1" rot="10800000">
            <a:off x="2132175" y="1353250"/>
            <a:ext cx="2357700" cy="241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468" name="Google Shape;468;p25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6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474" name="Google Shape;4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2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6" name="Google Shape;476;p26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77" name="Google Shape;477;p26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78" name="Google Shape;478;p26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6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6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26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6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6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26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26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6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6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6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6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6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26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6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6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6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6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6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6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6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6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6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6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6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6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6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6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6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6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26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6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6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6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6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6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6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6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6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6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6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26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6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6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6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6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6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6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6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6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6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6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6"/>
          <p:cNvSpPr/>
          <p:nvPr/>
        </p:nvSpPr>
        <p:spPr>
          <a:xfrm>
            <a:off x="3339900" y="32434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6"/>
          <p:cNvSpPr/>
          <p:nvPr/>
        </p:nvSpPr>
        <p:spPr>
          <a:xfrm>
            <a:off x="2365925" y="24347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2" name="Google Shape;532;p26"/>
          <p:cNvCxnSpPr>
            <a:stCxn id="531" idx="3"/>
            <a:endCxn id="530" idx="0"/>
          </p:cNvCxnSpPr>
          <p:nvPr/>
        </p:nvCxnSpPr>
        <p:spPr>
          <a:xfrm>
            <a:off x="2564225" y="2518589"/>
            <a:ext cx="874800" cy="724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33" name="Google Shape;533;p26"/>
          <p:cNvCxnSpPr/>
          <p:nvPr/>
        </p:nvCxnSpPr>
        <p:spPr>
          <a:xfrm flipH="1" rot="10800000">
            <a:off x="2132175" y="1353250"/>
            <a:ext cx="2357700" cy="2415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534" name="Google Shape;534;p26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27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540" name="Google Shape;5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2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42" name="Google Shape;542;p27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43" name="Google Shape;543;p27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44" name="Google Shape;544;p27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7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7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7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7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7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7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7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7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7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7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7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7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7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7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7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7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7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7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7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7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7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7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7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7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7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7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7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27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7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7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7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7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7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7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7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7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7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7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7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7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7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7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7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7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7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7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7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7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7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7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7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7"/>
          <p:cNvSpPr/>
          <p:nvPr/>
        </p:nvSpPr>
        <p:spPr>
          <a:xfrm>
            <a:off x="3339900" y="32434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7"/>
          <p:cNvSpPr/>
          <p:nvPr/>
        </p:nvSpPr>
        <p:spPr>
          <a:xfrm>
            <a:off x="2365925" y="24347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7"/>
          <p:cNvSpPr/>
          <p:nvPr/>
        </p:nvSpPr>
        <p:spPr>
          <a:xfrm>
            <a:off x="2805850" y="2267039"/>
            <a:ext cx="198300" cy="167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7"/>
          <p:cNvSpPr/>
          <p:nvPr/>
        </p:nvSpPr>
        <p:spPr>
          <a:xfrm>
            <a:off x="3823425" y="2697539"/>
            <a:ext cx="198300" cy="1677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0" name="Google Shape;600;p27"/>
          <p:cNvCxnSpPr>
            <a:stCxn id="597" idx="3"/>
            <a:endCxn id="598" idx="1"/>
          </p:cNvCxnSpPr>
          <p:nvPr/>
        </p:nvCxnSpPr>
        <p:spPr>
          <a:xfrm flipH="1" rot="10800000">
            <a:off x="2564225" y="2350889"/>
            <a:ext cx="241500" cy="16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1" name="Google Shape;601;p27"/>
          <p:cNvCxnSpPr>
            <a:stCxn id="596" idx="0"/>
            <a:endCxn id="599" idx="1"/>
          </p:cNvCxnSpPr>
          <p:nvPr/>
        </p:nvCxnSpPr>
        <p:spPr>
          <a:xfrm flipH="1" rot="10800000">
            <a:off x="3439050" y="2781439"/>
            <a:ext cx="384300" cy="46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2" name="Google Shape;602;p27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28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608" name="Google Shape;60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2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0" name="Google Shape;610;p28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611" name="Google Shape;611;p28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12" name="Google Shape;612;p28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8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8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8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8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8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8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8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8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8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8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8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8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8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8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8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8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8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8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8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8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8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8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8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8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8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8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8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8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8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8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8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8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8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8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8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8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28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28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8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28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8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8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8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8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8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28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28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28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28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8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8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28"/>
          <p:cNvSpPr/>
          <p:nvPr/>
        </p:nvSpPr>
        <p:spPr>
          <a:xfrm>
            <a:off x="2805850" y="22670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28"/>
          <p:cNvSpPr/>
          <p:nvPr/>
        </p:nvSpPr>
        <p:spPr>
          <a:xfrm>
            <a:off x="3823425" y="26975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28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9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672" name="Google Shape;6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p29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4" name="Google Shape;674;p29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675" name="Google Shape;675;p29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76" name="Google Shape;676;p29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29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29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29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29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29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29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29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29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29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29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29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29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29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29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29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29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29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29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29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29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29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29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29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29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29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29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29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29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29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29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29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29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29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29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29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29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29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29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29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29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29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29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29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29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29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29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29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29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29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29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29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29"/>
          <p:cNvSpPr/>
          <p:nvPr/>
        </p:nvSpPr>
        <p:spPr>
          <a:xfrm>
            <a:off x="2805850" y="22670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29"/>
          <p:cNvSpPr/>
          <p:nvPr/>
        </p:nvSpPr>
        <p:spPr>
          <a:xfrm>
            <a:off x="3823425" y="26975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0" name="Google Shape;730;p29"/>
          <p:cNvCxnSpPr>
            <a:stCxn id="728" idx="3"/>
            <a:endCxn id="729" idx="1"/>
          </p:cNvCxnSpPr>
          <p:nvPr/>
        </p:nvCxnSpPr>
        <p:spPr>
          <a:xfrm>
            <a:off x="3004150" y="2350889"/>
            <a:ext cx="819300" cy="430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31" name="Google Shape;731;p29"/>
          <p:cNvCxnSpPr/>
          <p:nvPr/>
        </p:nvCxnSpPr>
        <p:spPr>
          <a:xfrm flipH="1" rot="10800000">
            <a:off x="2603725" y="1106450"/>
            <a:ext cx="1639500" cy="2793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732" name="Google Shape;732;p29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30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738" name="Google Shape;73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3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0" name="Google Shape;740;p30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41" name="Google Shape;741;p30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42" name="Google Shape;742;p30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30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30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30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30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0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30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30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30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30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30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30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30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30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30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30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30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30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30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30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30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30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30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30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30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30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30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30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30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30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30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30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30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30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30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30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30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30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30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30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30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30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30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30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30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30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30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30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30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30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30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30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30"/>
          <p:cNvSpPr/>
          <p:nvPr/>
        </p:nvSpPr>
        <p:spPr>
          <a:xfrm>
            <a:off x="2805850" y="22670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30"/>
          <p:cNvSpPr/>
          <p:nvPr/>
        </p:nvSpPr>
        <p:spPr>
          <a:xfrm>
            <a:off x="3823425" y="26975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6" name="Google Shape;796;p30"/>
          <p:cNvCxnSpPr>
            <a:stCxn id="794" idx="3"/>
            <a:endCxn id="795" idx="1"/>
          </p:cNvCxnSpPr>
          <p:nvPr/>
        </p:nvCxnSpPr>
        <p:spPr>
          <a:xfrm>
            <a:off x="3004150" y="2350889"/>
            <a:ext cx="819300" cy="430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97" name="Google Shape;797;p30"/>
          <p:cNvCxnSpPr/>
          <p:nvPr/>
        </p:nvCxnSpPr>
        <p:spPr>
          <a:xfrm flipH="1" rot="10800000">
            <a:off x="2603725" y="1106450"/>
            <a:ext cx="1639500" cy="2793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798" name="Google Shape;798;p30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31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804" name="Google Shape;80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805" name="Google Shape;805;p31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6" name="Google Shape;806;p31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807" name="Google Shape;807;p31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808" name="Google Shape;808;p31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31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31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31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31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31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31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31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31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31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31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31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31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31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31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31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31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31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31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31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31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31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31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31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31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31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31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31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31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31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31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31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31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31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31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31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31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31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31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31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31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31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31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31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31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31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31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31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31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31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31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31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31"/>
          <p:cNvSpPr/>
          <p:nvPr/>
        </p:nvSpPr>
        <p:spPr>
          <a:xfrm>
            <a:off x="2805850" y="22670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31"/>
          <p:cNvSpPr/>
          <p:nvPr/>
        </p:nvSpPr>
        <p:spPr>
          <a:xfrm>
            <a:off x="3823425" y="26975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31"/>
          <p:cNvSpPr/>
          <p:nvPr/>
        </p:nvSpPr>
        <p:spPr>
          <a:xfrm>
            <a:off x="2680075" y="2611039"/>
            <a:ext cx="198300" cy="167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31"/>
          <p:cNvSpPr/>
          <p:nvPr/>
        </p:nvSpPr>
        <p:spPr>
          <a:xfrm>
            <a:off x="4100200" y="2520652"/>
            <a:ext cx="198300" cy="1677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4" name="Google Shape;864;p31"/>
          <p:cNvCxnSpPr>
            <a:stCxn id="860" idx="2"/>
            <a:endCxn id="862" idx="0"/>
          </p:cNvCxnSpPr>
          <p:nvPr/>
        </p:nvCxnSpPr>
        <p:spPr>
          <a:xfrm flipH="1">
            <a:off x="2779300" y="2434739"/>
            <a:ext cx="125700" cy="17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5" name="Google Shape;865;p31"/>
          <p:cNvCxnSpPr>
            <a:stCxn id="861" idx="3"/>
            <a:endCxn id="863" idx="1"/>
          </p:cNvCxnSpPr>
          <p:nvPr/>
        </p:nvCxnSpPr>
        <p:spPr>
          <a:xfrm flipH="1" rot="10800000">
            <a:off x="4021725" y="2604389"/>
            <a:ext cx="78600" cy="17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6" name="Google Shape;866;p31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F4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1040272" y="1702750"/>
            <a:ext cx="5315100" cy="13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5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When do K-Means fail?</a:t>
            </a:r>
            <a:endParaRPr b="1" sz="45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5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32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872" name="Google Shape;87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873" name="Google Shape;873;p32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4" name="Google Shape;874;p32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875" name="Google Shape;875;p32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876" name="Google Shape;876;p32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32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32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32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32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32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32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32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32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32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32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32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32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32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32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32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32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32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32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32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32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32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32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32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32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32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32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32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32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32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32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32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32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32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32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32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32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32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32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32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32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32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32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32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32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32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32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32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32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32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32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32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32"/>
          <p:cNvSpPr/>
          <p:nvPr/>
        </p:nvSpPr>
        <p:spPr>
          <a:xfrm>
            <a:off x="4100200" y="252065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32"/>
          <p:cNvSpPr/>
          <p:nvPr/>
        </p:nvSpPr>
        <p:spPr>
          <a:xfrm>
            <a:off x="2680075" y="26110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32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33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936" name="Google Shape;93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937" name="Google Shape;937;p33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8" name="Google Shape;938;p33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39" name="Google Shape;939;p33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940" name="Google Shape;940;p33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33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33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33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33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33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33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33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33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33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33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33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33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33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33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33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33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33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33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33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33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33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33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33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33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33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33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33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33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33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33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33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33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33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33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33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33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33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33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33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33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33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33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33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33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33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33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p33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33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33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33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33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33"/>
          <p:cNvSpPr/>
          <p:nvPr/>
        </p:nvSpPr>
        <p:spPr>
          <a:xfrm>
            <a:off x="4100200" y="252065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33"/>
          <p:cNvSpPr/>
          <p:nvPr/>
        </p:nvSpPr>
        <p:spPr>
          <a:xfrm>
            <a:off x="2680075" y="26110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4" name="Google Shape;994;p33"/>
          <p:cNvCxnSpPr>
            <a:stCxn id="993" idx="3"/>
            <a:endCxn id="992" idx="1"/>
          </p:cNvCxnSpPr>
          <p:nvPr/>
        </p:nvCxnSpPr>
        <p:spPr>
          <a:xfrm flipH="1" rot="10800000">
            <a:off x="2878375" y="2604589"/>
            <a:ext cx="1221900" cy="90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95" name="Google Shape;995;p33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6" name="Google Shape;996;p33"/>
          <p:cNvCxnSpPr/>
          <p:nvPr/>
        </p:nvCxnSpPr>
        <p:spPr>
          <a:xfrm rot="10800000">
            <a:off x="3343500" y="1207950"/>
            <a:ext cx="254100" cy="254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34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002" name="Google Shape;100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3" name="Google Shape;1003;p34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04" name="Google Shape;1004;p34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05" name="Google Shape;1005;p34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06" name="Google Shape;1006;p34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34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34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34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34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4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4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34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34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4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34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34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34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34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34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34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34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4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4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4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4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4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4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4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4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4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4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4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4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4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4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4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4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4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4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4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4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4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4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4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4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4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4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4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4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34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34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34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34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34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34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34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34"/>
          <p:cNvSpPr/>
          <p:nvPr/>
        </p:nvSpPr>
        <p:spPr>
          <a:xfrm>
            <a:off x="4100200" y="252065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34"/>
          <p:cNvSpPr/>
          <p:nvPr/>
        </p:nvSpPr>
        <p:spPr>
          <a:xfrm>
            <a:off x="2680075" y="26110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0" name="Google Shape;1060;p34"/>
          <p:cNvCxnSpPr>
            <a:stCxn id="1059" idx="3"/>
            <a:endCxn id="1058" idx="1"/>
          </p:cNvCxnSpPr>
          <p:nvPr/>
        </p:nvCxnSpPr>
        <p:spPr>
          <a:xfrm flipH="1" rot="10800000">
            <a:off x="2878375" y="2604589"/>
            <a:ext cx="1221900" cy="90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61" name="Google Shape;1061;p34"/>
          <p:cNvCxnSpPr/>
          <p:nvPr/>
        </p:nvCxnSpPr>
        <p:spPr>
          <a:xfrm rot="10800000">
            <a:off x="3343500" y="1207950"/>
            <a:ext cx="254100" cy="254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062" name="Google Shape;1062;p34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35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068" name="Google Shape;106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9" name="Google Shape;1069;p3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0" name="Google Shape;1070;p35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71" name="Google Shape;1071;p35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72" name="Google Shape;1072;p35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35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35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35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35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35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35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35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35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35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35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35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35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35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35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35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35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35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35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35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35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35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35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35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35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35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35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35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35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35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35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35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35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35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35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35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35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35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35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35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35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35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35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35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35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35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35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35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35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5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35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35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35"/>
          <p:cNvSpPr/>
          <p:nvPr/>
        </p:nvSpPr>
        <p:spPr>
          <a:xfrm>
            <a:off x="4100200" y="252065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35"/>
          <p:cNvSpPr/>
          <p:nvPr/>
        </p:nvSpPr>
        <p:spPr>
          <a:xfrm>
            <a:off x="2680075" y="26110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35"/>
          <p:cNvSpPr/>
          <p:nvPr/>
        </p:nvSpPr>
        <p:spPr>
          <a:xfrm>
            <a:off x="4225825" y="2200702"/>
            <a:ext cx="198300" cy="1677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7" name="Google Shape;1127;p35"/>
          <p:cNvCxnSpPr>
            <a:stCxn id="1124" idx="0"/>
            <a:endCxn id="1126" idx="2"/>
          </p:cNvCxnSpPr>
          <p:nvPr/>
        </p:nvCxnSpPr>
        <p:spPr>
          <a:xfrm flipH="1" rot="10800000">
            <a:off x="4199350" y="2368252"/>
            <a:ext cx="125700" cy="15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8" name="Google Shape;1128;p35"/>
          <p:cNvSpPr/>
          <p:nvPr/>
        </p:nvSpPr>
        <p:spPr>
          <a:xfrm>
            <a:off x="2789663" y="2857139"/>
            <a:ext cx="198300" cy="167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9" name="Google Shape;1129;p35"/>
          <p:cNvCxnSpPr>
            <a:stCxn id="1125" idx="1"/>
            <a:endCxn id="1128" idx="0"/>
          </p:cNvCxnSpPr>
          <p:nvPr/>
        </p:nvCxnSpPr>
        <p:spPr>
          <a:xfrm>
            <a:off x="2680075" y="2694889"/>
            <a:ext cx="208800" cy="16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0" name="Google Shape;1130;p35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p36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136" name="Google Shape;113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137" name="Google Shape;1137;p3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8" name="Google Shape;1138;p36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39" name="Google Shape;1139;p36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140" name="Google Shape;1140;p36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36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36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36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36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36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36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36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36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36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36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36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36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36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36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36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36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36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36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36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36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p36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36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36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36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p36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36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36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8" name="Google Shape;1168;p36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p36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36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36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36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36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36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36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36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36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36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36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36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36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36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36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36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36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36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36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36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36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36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36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36"/>
          <p:cNvSpPr/>
          <p:nvPr/>
        </p:nvSpPr>
        <p:spPr>
          <a:xfrm>
            <a:off x="4225825" y="220070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36"/>
          <p:cNvSpPr/>
          <p:nvPr/>
        </p:nvSpPr>
        <p:spPr>
          <a:xfrm>
            <a:off x="2789663" y="28571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" name="Google Shape;1194;p36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37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200" name="Google Shape;120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201" name="Google Shape;1201;p3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2" name="Google Shape;1202;p37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203" name="Google Shape;1203;p37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204" name="Google Shape;1204;p37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p37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" name="Google Shape;1206;p37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7" name="Google Shape;1207;p37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8" name="Google Shape;1208;p37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37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37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37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37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37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37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37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37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37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37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37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37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37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37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37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37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37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37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37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37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37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37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37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37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37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37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37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37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37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37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37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37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37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37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37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37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37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37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37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37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37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37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37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37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37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37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37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6" name="Google Shape;1256;p37"/>
          <p:cNvSpPr/>
          <p:nvPr/>
        </p:nvSpPr>
        <p:spPr>
          <a:xfrm>
            <a:off x="4225825" y="220070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37"/>
          <p:cNvSpPr/>
          <p:nvPr/>
        </p:nvSpPr>
        <p:spPr>
          <a:xfrm>
            <a:off x="2789663" y="28571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8" name="Google Shape;1258;p37"/>
          <p:cNvCxnSpPr>
            <a:stCxn id="1257" idx="3"/>
            <a:endCxn id="1256" idx="1"/>
          </p:cNvCxnSpPr>
          <p:nvPr/>
        </p:nvCxnSpPr>
        <p:spPr>
          <a:xfrm flipH="1" rot="10800000">
            <a:off x="2987963" y="2284589"/>
            <a:ext cx="1237800" cy="65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259" name="Google Shape;1259;p37"/>
          <p:cNvCxnSpPr/>
          <p:nvPr/>
        </p:nvCxnSpPr>
        <p:spPr>
          <a:xfrm rot="10800000">
            <a:off x="2860688" y="1350050"/>
            <a:ext cx="1422000" cy="2401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260" name="Google Shape;1260;p37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38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266" name="Google Shape;126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267" name="Google Shape;1267;p3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68" name="Google Shape;1268;p38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269" name="Google Shape;1269;p38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270" name="Google Shape;1270;p38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38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38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38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38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38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38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38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8" name="Google Shape;1278;p38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9" name="Google Shape;1279;p38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0" name="Google Shape;1280;p38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" name="Google Shape;1281;p38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38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38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4" name="Google Shape;1284;p38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38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6" name="Google Shape;1286;p38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7" name="Google Shape;1287;p38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38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38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p38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" name="Google Shape;1291;p38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" name="Google Shape;1292;p38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" name="Google Shape;1293;p38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38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38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38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38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38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38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38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38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38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38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38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5" name="Google Shape;1305;p38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" name="Google Shape;1306;p38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38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38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38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p38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1" name="Google Shape;1311;p38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" name="Google Shape;1312;p38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3" name="Google Shape;1313;p38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" name="Google Shape;1314;p38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5" name="Google Shape;1315;p38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p38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7" name="Google Shape;1317;p38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8" name="Google Shape;1318;p38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" name="Google Shape;1319;p38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38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38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38"/>
          <p:cNvSpPr/>
          <p:nvPr/>
        </p:nvSpPr>
        <p:spPr>
          <a:xfrm>
            <a:off x="4225825" y="220070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38"/>
          <p:cNvSpPr/>
          <p:nvPr/>
        </p:nvSpPr>
        <p:spPr>
          <a:xfrm>
            <a:off x="2789663" y="28571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4" name="Google Shape;1324;p38"/>
          <p:cNvCxnSpPr>
            <a:stCxn id="1323" idx="3"/>
            <a:endCxn id="1322" idx="1"/>
          </p:cNvCxnSpPr>
          <p:nvPr/>
        </p:nvCxnSpPr>
        <p:spPr>
          <a:xfrm flipH="1" rot="10800000">
            <a:off x="2987963" y="2284589"/>
            <a:ext cx="1237800" cy="65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25" name="Google Shape;1325;p38"/>
          <p:cNvCxnSpPr/>
          <p:nvPr/>
        </p:nvCxnSpPr>
        <p:spPr>
          <a:xfrm rot="10800000">
            <a:off x="2860688" y="1350050"/>
            <a:ext cx="1422000" cy="2401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326" name="Google Shape;1326;p38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39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332" name="Google Shape;133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333" name="Google Shape;1333;p39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34" name="Google Shape;1334;p39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335" name="Google Shape;1335;p39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336" name="Google Shape;1336;p39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39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39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39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39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39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2" name="Google Shape;1342;p39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p39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" name="Google Shape;1344;p39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5" name="Google Shape;1345;p39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39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39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39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39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39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p39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2" name="Google Shape;1352;p39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3" name="Google Shape;1353;p39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" name="Google Shape;1354;p39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p39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39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39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39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39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39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39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" name="Google Shape;1362;p39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39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39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39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39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39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39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39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39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39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39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39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39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39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" name="Google Shape;1376;p39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39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39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39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39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39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39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39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39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39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39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39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39"/>
          <p:cNvSpPr/>
          <p:nvPr/>
        </p:nvSpPr>
        <p:spPr>
          <a:xfrm>
            <a:off x="4225825" y="220070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39"/>
          <p:cNvSpPr/>
          <p:nvPr/>
        </p:nvSpPr>
        <p:spPr>
          <a:xfrm>
            <a:off x="2789663" y="28571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39"/>
          <p:cNvSpPr/>
          <p:nvPr/>
        </p:nvSpPr>
        <p:spPr>
          <a:xfrm>
            <a:off x="4154075" y="2190402"/>
            <a:ext cx="198300" cy="1677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39"/>
          <p:cNvSpPr/>
          <p:nvPr/>
        </p:nvSpPr>
        <p:spPr>
          <a:xfrm>
            <a:off x="2935500" y="2848002"/>
            <a:ext cx="198300" cy="167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39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40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398" name="Google Shape;139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399" name="Google Shape;1399;p4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00" name="Google Shape;1400;p40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401" name="Google Shape;1401;p40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402" name="Google Shape;1402;p40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3" name="Google Shape;1403;p40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4" name="Google Shape;1404;p40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5" name="Google Shape;1405;p40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40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40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8" name="Google Shape;1408;p40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" name="Google Shape;1409;p40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40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40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" name="Google Shape;1412;p40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p40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4" name="Google Shape;1414;p40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5" name="Google Shape;1415;p40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40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7" name="Google Shape;1417;p40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40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40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40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40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" name="Google Shape;1422;p40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40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4" name="Google Shape;1424;p40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40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6" name="Google Shape;1426;p40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" name="Google Shape;1427;p40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p40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9" name="Google Shape;1429;p40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40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40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40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3" name="Google Shape;1433;p40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p40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40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40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7" name="Google Shape;1437;p40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8" name="Google Shape;1438;p40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p40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0" name="Google Shape;1440;p40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1" name="Google Shape;1441;p40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2" name="Google Shape;1442;p40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40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40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5" name="Google Shape;1445;p40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40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40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40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40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40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p40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40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40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" name="Google Shape;1454;p40"/>
          <p:cNvSpPr/>
          <p:nvPr/>
        </p:nvSpPr>
        <p:spPr>
          <a:xfrm>
            <a:off x="4154075" y="219040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40"/>
          <p:cNvSpPr/>
          <p:nvPr/>
        </p:nvSpPr>
        <p:spPr>
          <a:xfrm>
            <a:off x="2935500" y="2848002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40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0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41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462" name="Google Shape;146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463" name="Google Shape;1463;p41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64" name="Google Shape;1464;p41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465" name="Google Shape;1465;p41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466" name="Google Shape;1466;p41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7" name="Google Shape;1467;p41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41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41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41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1" name="Google Shape;1471;p41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2" name="Google Shape;1472;p41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3" name="Google Shape;1473;p41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p41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41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41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41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41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41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41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41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" name="Google Shape;1482;p41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41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" name="Google Shape;1484;p41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5" name="Google Shape;1485;p41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" name="Google Shape;1486;p41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7" name="Google Shape;1487;p41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p41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9" name="Google Shape;1489;p41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41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41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41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41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41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41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6" name="Google Shape;1496;p41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7" name="Google Shape;1497;p41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41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41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41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41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41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3" name="Google Shape;1503;p41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41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41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41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7" name="Google Shape;1507;p41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8" name="Google Shape;1508;p41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41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41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41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2" name="Google Shape;1512;p41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41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" name="Google Shape;1514;p41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5" name="Google Shape;1515;p41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6" name="Google Shape;1516;p41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7" name="Google Shape;1517;p41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41"/>
          <p:cNvSpPr/>
          <p:nvPr/>
        </p:nvSpPr>
        <p:spPr>
          <a:xfrm>
            <a:off x="4154075" y="219040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41"/>
          <p:cNvSpPr/>
          <p:nvPr/>
        </p:nvSpPr>
        <p:spPr>
          <a:xfrm>
            <a:off x="2935500" y="2848002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0" name="Google Shape;1520;p41"/>
          <p:cNvCxnSpPr>
            <a:stCxn id="1519" idx="3"/>
            <a:endCxn id="1518" idx="1"/>
          </p:cNvCxnSpPr>
          <p:nvPr/>
        </p:nvCxnSpPr>
        <p:spPr>
          <a:xfrm flipH="1" rot="10800000">
            <a:off x="3133800" y="2274252"/>
            <a:ext cx="1020300" cy="65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521" name="Google Shape;1521;p41"/>
          <p:cNvCxnSpPr/>
          <p:nvPr/>
        </p:nvCxnSpPr>
        <p:spPr>
          <a:xfrm rot="10800000">
            <a:off x="2770450" y="1418425"/>
            <a:ext cx="1458300" cy="2082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522" name="Google Shape;1522;p41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1 - </a:t>
            </a: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Data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" name="Google Shape;71;p15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72" name="Google Shape;72;p15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3" name="Google Shape;73;p15"/>
          <p:cNvSpPr/>
          <p:nvPr/>
        </p:nvSpPr>
        <p:spPr>
          <a:xfrm>
            <a:off x="21721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2476950" y="3617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2553150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28579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2553150" y="3008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40771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38485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36199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3924750" y="2931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3162750" y="2474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391350" y="2703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3391350" y="2398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3543750" y="2550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42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528" name="Google Shape;152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529" name="Google Shape;1529;p42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0" name="Google Shape;1530;p42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531" name="Google Shape;1531;p42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532" name="Google Shape;1532;p42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3" name="Google Shape;1533;p42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4" name="Google Shape;1534;p42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p42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6" name="Google Shape;1536;p42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7" name="Google Shape;1537;p42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8" name="Google Shape;1538;p42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42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0" name="Google Shape;1540;p42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1" name="Google Shape;1541;p42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2" name="Google Shape;1542;p42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3" name="Google Shape;1543;p42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4" name="Google Shape;1544;p42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5" name="Google Shape;1545;p42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6" name="Google Shape;1546;p42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7" name="Google Shape;1547;p42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8" name="Google Shape;1548;p42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9" name="Google Shape;1549;p42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0" name="Google Shape;1550;p42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1" name="Google Shape;1551;p42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42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42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42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5" name="Google Shape;1555;p42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6" name="Google Shape;1556;p42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7" name="Google Shape;1557;p42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8" name="Google Shape;1558;p42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" name="Google Shape;1559;p42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42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1" name="Google Shape;1561;p42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2" name="Google Shape;1562;p42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42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p42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42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42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42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42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42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42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42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2" name="Google Shape;1572;p42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42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42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42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42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7" name="Google Shape;1577;p42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42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9" name="Google Shape;1579;p42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42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42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2" name="Google Shape;1582;p42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3" name="Google Shape;1583;p42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4" name="Google Shape;1584;p42"/>
          <p:cNvSpPr/>
          <p:nvPr/>
        </p:nvSpPr>
        <p:spPr>
          <a:xfrm>
            <a:off x="4154075" y="219040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5" name="Google Shape;1585;p42"/>
          <p:cNvSpPr/>
          <p:nvPr/>
        </p:nvSpPr>
        <p:spPr>
          <a:xfrm>
            <a:off x="2935500" y="2848002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6" name="Google Shape;1586;p42"/>
          <p:cNvCxnSpPr>
            <a:stCxn id="1585" idx="3"/>
            <a:endCxn id="1584" idx="1"/>
          </p:cNvCxnSpPr>
          <p:nvPr/>
        </p:nvCxnSpPr>
        <p:spPr>
          <a:xfrm flipH="1" rot="10800000">
            <a:off x="3133800" y="2274252"/>
            <a:ext cx="1020300" cy="657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587" name="Google Shape;1587;p42"/>
          <p:cNvCxnSpPr/>
          <p:nvPr/>
        </p:nvCxnSpPr>
        <p:spPr>
          <a:xfrm rot="10800000">
            <a:off x="2770450" y="1418425"/>
            <a:ext cx="1458300" cy="2082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588" name="Google Shape;1588;p42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43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594" name="Google Shape;159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43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96" name="Google Shape;1596;p43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597" name="Google Shape;1597;p43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598" name="Google Shape;1598;p43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43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43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43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43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43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43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43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43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43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43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9" name="Google Shape;1609;p43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p43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43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2" name="Google Shape;1612;p43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43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43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43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43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" name="Google Shape;1617;p43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8" name="Google Shape;1618;p43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43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43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43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43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43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43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43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43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43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43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" name="Google Shape;1629;p43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0" name="Google Shape;1630;p43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43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43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3" name="Google Shape;1633;p43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p43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5" name="Google Shape;1635;p43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6" name="Google Shape;1636;p43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43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43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43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43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" name="Google Shape;1641;p43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2" name="Google Shape;1642;p43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3" name="Google Shape;1643;p43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4" name="Google Shape;1644;p43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43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43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43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43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43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43"/>
          <p:cNvSpPr/>
          <p:nvPr/>
        </p:nvSpPr>
        <p:spPr>
          <a:xfrm>
            <a:off x="4154075" y="219040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43"/>
          <p:cNvSpPr/>
          <p:nvPr/>
        </p:nvSpPr>
        <p:spPr>
          <a:xfrm>
            <a:off x="2935500" y="2848002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43"/>
          <p:cNvSpPr/>
          <p:nvPr/>
        </p:nvSpPr>
        <p:spPr>
          <a:xfrm>
            <a:off x="4091000" y="2161577"/>
            <a:ext cx="198300" cy="1677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43"/>
          <p:cNvSpPr/>
          <p:nvPr/>
        </p:nvSpPr>
        <p:spPr>
          <a:xfrm>
            <a:off x="2964538" y="2904577"/>
            <a:ext cx="198300" cy="167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43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p44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660" name="Google Shape;166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44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62" name="Google Shape;1662;p44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663" name="Google Shape;1663;p44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664" name="Google Shape;1664;p44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44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44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7" name="Google Shape;1667;p44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44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44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" name="Google Shape;1670;p44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44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44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44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44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5" name="Google Shape;1675;p44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6" name="Google Shape;1676;p44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" name="Google Shape;1677;p44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" name="Google Shape;1678;p44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9" name="Google Shape;1679;p44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44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1" name="Google Shape;1681;p44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44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p44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4" name="Google Shape;1684;p44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44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6" name="Google Shape;1686;p44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7" name="Google Shape;1687;p44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8" name="Google Shape;1688;p44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9" name="Google Shape;1689;p44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44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1" name="Google Shape;1691;p44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2" name="Google Shape;1692;p44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3" name="Google Shape;1693;p44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44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44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44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7" name="Google Shape;1697;p44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44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9" name="Google Shape;1699;p44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0" name="Google Shape;1700;p44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1" name="Google Shape;1701;p44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2" name="Google Shape;1702;p44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3" name="Google Shape;1703;p44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4" name="Google Shape;1704;p44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5" name="Google Shape;1705;p44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44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7" name="Google Shape;1707;p44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44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44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44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44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2" name="Google Shape;1712;p44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3" name="Google Shape;1713;p44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4" name="Google Shape;1714;p44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5" name="Google Shape;1715;p44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6" name="Google Shape;1716;p44"/>
          <p:cNvSpPr/>
          <p:nvPr/>
        </p:nvSpPr>
        <p:spPr>
          <a:xfrm>
            <a:off x="4091000" y="2161577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7" name="Google Shape;1717;p44"/>
          <p:cNvSpPr/>
          <p:nvPr/>
        </p:nvSpPr>
        <p:spPr>
          <a:xfrm>
            <a:off x="2964538" y="2904577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8" name="Google Shape;1718;p44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45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724" name="Google Shape;172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725" name="Google Shape;1725;p4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26" name="Google Shape;1726;p45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27" name="Google Shape;1727;p45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728" name="Google Shape;1728;p45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9" name="Google Shape;1729;p45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0" name="Google Shape;1730;p45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45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2" name="Google Shape;1732;p45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3" name="Google Shape;1733;p45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4" name="Google Shape;1734;p45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5" name="Google Shape;1735;p45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6" name="Google Shape;1736;p45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7" name="Google Shape;1737;p45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8" name="Google Shape;1738;p45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9" name="Google Shape;1739;p45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45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1" name="Google Shape;1741;p45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2" name="Google Shape;1742;p45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3" name="Google Shape;1743;p45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4" name="Google Shape;1744;p45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5" name="Google Shape;1745;p45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6" name="Google Shape;1746;p45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7" name="Google Shape;1747;p45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8" name="Google Shape;1748;p45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9" name="Google Shape;1749;p45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0" name="Google Shape;1750;p45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1" name="Google Shape;1751;p45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2" name="Google Shape;1752;p45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45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45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45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45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45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45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p45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0" name="Google Shape;1760;p45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1" name="Google Shape;1761;p45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2" name="Google Shape;1762;p45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3" name="Google Shape;1763;p45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4" name="Google Shape;1764;p45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45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45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45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8" name="Google Shape;1768;p45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9" name="Google Shape;1769;p45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0" name="Google Shape;1770;p45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45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45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45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4" name="Google Shape;1774;p45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45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45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45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45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9" name="Google Shape;1779;p45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0" name="Google Shape;1780;p45"/>
          <p:cNvSpPr/>
          <p:nvPr/>
        </p:nvSpPr>
        <p:spPr>
          <a:xfrm>
            <a:off x="4091000" y="2161577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1" name="Google Shape;1781;p45"/>
          <p:cNvSpPr/>
          <p:nvPr/>
        </p:nvSpPr>
        <p:spPr>
          <a:xfrm>
            <a:off x="2964538" y="2904577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82" name="Google Shape;1782;p45"/>
          <p:cNvCxnSpPr>
            <a:stCxn id="1781" idx="0"/>
            <a:endCxn id="1780" idx="1"/>
          </p:cNvCxnSpPr>
          <p:nvPr/>
        </p:nvCxnSpPr>
        <p:spPr>
          <a:xfrm flipH="1" rot="10800000">
            <a:off x="3063688" y="2245477"/>
            <a:ext cx="1027200" cy="659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83" name="Google Shape;1783;p45"/>
          <p:cNvCxnSpPr/>
          <p:nvPr/>
        </p:nvCxnSpPr>
        <p:spPr>
          <a:xfrm rot="10800000">
            <a:off x="2741350" y="1280675"/>
            <a:ext cx="1647000" cy="2451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784" name="Google Shape;1784;p45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8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p46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790" name="Google Shape;179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791" name="Google Shape;1791;p4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92" name="Google Shape;1792;p46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93" name="Google Shape;1793;p46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794" name="Google Shape;1794;p46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5" name="Google Shape;1795;p46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" name="Google Shape;1796;p46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7" name="Google Shape;1797;p46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8" name="Google Shape;1798;p46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9" name="Google Shape;1799;p46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0" name="Google Shape;1800;p46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1" name="Google Shape;1801;p46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2" name="Google Shape;1802;p46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3" name="Google Shape;1803;p46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4" name="Google Shape;1804;p46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5" name="Google Shape;1805;p46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6" name="Google Shape;1806;p46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7" name="Google Shape;1807;p46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46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9" name="Google Shape;1809;p46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0" name="Google Shape;1810;p46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1" name="Google Shape;1811;p46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2" name="Google Shape;1812;p46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3" name="Google Shape;1813;p46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4" name="Google Shape;1814;p46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46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46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46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46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46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46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46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46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46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4" name="Google Shape;1824;p46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5" name="Google Shape;1825;p46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6" name="Google Shape;1826;p46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7" name="Google Shape;1827;p46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8" name="Google Shape;1828;p46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9" name="Google Shape;1829;p46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46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46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2" name="Google Shape;1832;p46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3" name="Google Shape;1833;p46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4" name="Google Shape;1834;p46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46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6" name="Google Shape;1836;p46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7" name="Google Shape;1837;p46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8" name="Google Shape;1838;p46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9" name="Google Shape;1839;p46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0" name="Google Shape;1840;p46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46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46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3" name="Google Shape;1843;p46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4" name="Google Shape;1844;p46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5" name="Google Shape;1845;p46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6" name="Google Shape;1846;p46"/>
          <p:cNvSpPr/>
          <p:nvPr/>
        </p:nvSpPr>
        <p:spPr>
          <a:xfrm>
            <a:off x="4091000" y="2161577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46"/>
          <p:cNvSpPr/>
          <p:nvPr/>
        </p:nvSpPr>
        <p:spPr>
          <a:xfrm>
            <a:off x="2964538" y="2904577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48" name="Google Shape;1848;p46"/>
          <p:cNvCxnSpPr>
            <a:stCxn id="1847" idx="0"/>
            <a:endCxn id="1846" idx="1"/>
          </p:cNvCxnSpPr>
          <p:nvPr/>
        </p:nvCxnSpPr>
        <p:spPr>
          <a:xfrm flipH="1" rot="10800000">
            <a:off x="3063688" y="2245477"/>
            <a:ext cx="1027200" cy="659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49" name="Google Shape;1849;p46"/>
          <p:cNvCxnSpPr/>
          <p:nvPr/>
        </p:nvCxnSpPr>
        <p:spPr>
          <a:xfrm rot="10800000">
            <a:off x="2741350" y="1280675"/>
            <a:ext cx="1647000" cy="2451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850" name="Google Shape;1850;p46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4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p47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856" name="Google Shape;185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857" name="Google Shape;1857;p4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58" name="Google Shape;1858;p47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59" name="Google Shape;1859;p47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860" name="Google Shape;1860;p47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1" name="Google Shape;1861;p47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2" name="Google Shape;1862;p47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3" name="Google Shape;1863;p47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4" name="Google Shape;1864;p47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47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47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47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47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47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0" name="Google Shape;1870;p47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47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2" name="Google Shape;1872;p47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3" name="Google Shape;1873;p47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4" name="Google Shape;1874;p47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5" name="Google Shape;1875;p47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6" name="Google Shape;1876;p47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7" name="Google Shape;1877;p47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8" name="Google Shape;1878;p47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47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47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1" name="Google Shape;1881;p47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2" name="Google Shape;1882;p47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3" name="Google Shape;1883;p47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4" name="Google Shape;1884;p47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5" name="Google Shape;1885;p47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6" name="Google Shape;1886;p47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7" name="Google Shape;1887;p47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8" name="Google Shape;1888;p47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47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p47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47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2" name="Google Shape;1892;p47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3" name="Google Shape;1893;p47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47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47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47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7" name="Google Shape;1897;p47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8" name="Google Shape;1898;p47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9" name="Google Shape;1899;p47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0" name="Google Shape;1900;p47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1" name="Google Shape;1901;p47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2" name="Google Shape;1902;p47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3" name="Google Shape;1903;p47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47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47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47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47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47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47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47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1" name="Google Shape;1911;p47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2" name="Google Shape;1912;p47"/>
          <p:cNvSpPr/>
          <p:nvPr/>
        </p:nvSpPr>
        <p:spPr>
          <a:xfrm>
            <a:off x="4091000" y="2161577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3" name="Google Shape;1913;p47"/>
          <p:cNvSpPr/>
          <p:nvPr/>
        </p:nvSpPr>
        <p:spPr>
          <a:xfrm>
            <a:off x="2964538" y="2904577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47"/>
          <p:cNvSpPr/>
          <p:nvPr/>
        </p:nvSpPr>
        <p:spPr>
          <a:xfrm>
            <a:off x="3003575" y="2863152"/>
            <a:ext cx="198300" cy="167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47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9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p48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921" name="Google Shape;192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922" name="Google Shape;1922;p4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23" name="Google Shape;1923;p48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924" name="Google Shape;1924;p48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925" name="Google Shape;1925;p48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48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48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8" name="Google Shape;1928;p48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9" name="Google Shape;1929;p48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0" name="Google Shape;1930;p48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1" name="Google Shape;1931;p48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2" name="Google Shape;1932;p48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3" name="Google Shape;1933;p48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4" name="Google Shape;1934;p48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5" name="Google Shape;1935;p48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6" name="Google Shape;1936;p48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7" name="Google Shape;1937;p48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8" name="Google Shape;1938;p48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9" name="Google Shape;1939;p48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0" name="Google Shape;1940;p48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1" name="Google Shape;1941;p48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2" name="Google Shape;1942;p48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3" name="Google Shape;1943;p48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4" name="Google Shape;1944;p48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48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48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48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48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9" name="Google Shape;1949;p48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0" name="Google Shape;1950;p48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1" name="Google Shape;1951;p48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2" name="Google Shape;1952;p48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3" name="Google Shape;1953;p48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4" name="Google Shape;1954;p48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5" name="Google Shape;1955;p48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6" name="Google Shape;1956;p48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7" name="Google Shape;1957;p48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8" name="Google Shape;1958;p48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9" name="Google Shape;1959;p48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0" name="Google Shape;1960;p48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1" name="Google Shape;1961;p48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2" name="Google Shape;1962;p48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3" name="Google Shape;1963;p48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4" name="Google Shape;1964;p48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5" name="Google Shape;1965;p48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6" name="Google Shape;1966;p48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7" name="Google Shape;1967;p48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8" name="Google Shape;1968;p48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9" name="Google Shape;1969;p48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0" name="Google Shape;1970;p48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1" name="Google Shape;1971;p48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2" name="Google Shape;1972;p48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3" name="Google Shape;1973;p48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4" name="Google Shape;1974;p48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5" name="Google Shape;1975;p48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6" name="Google Shape;1976;p48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7" name="Google Shape;1977;p48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8" name="Google Shape;1978;p48"/>
          <p:cNvSpPr/>
          <p:nvPr/>
        </p:nvSpPr>
        <p:spPr>
          <a:xfrm>
            <a:off x="4091000" y="2161577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9" name="Google Shape;1979;p48"/>
          <p:cNvSpPr/>
          <p:nvPr/>
        </p:nvSpPr>
        <p:spPr>
          <a:xfrm>
            <a:off x="3003575" y="2863152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80" name="Google Shape;1980;p48"/>
          <p:cNvCxnSpPr>
            <a:endCxn id="1978" idx="1"/>
          </p:cNvCxnSpPr>
          <p:nvPr/>
        </p:nvCxnSpPr>
        <p:spPr>
          <a:xfrm flipH="1" rot="10800000">
            <a:off x="3203000" y="2245427"/>
            <a:ext cx="888000" cy="621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81" name="Google Shape;1981;p48"/>
          <p:cNvCxnSpPr/>
          <p:nvPr/>
        </p:nvCxnSpPr>
        <p:spPr>
          <a:xfrm rot="10800000">
            <a:off x="2755063" y="1360550"/>
            <a:ext cx="1617900" cy="2314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5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49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987" name="Google Shape;198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988" name="Google Shape;1988;p49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89" name="Google Shape;1989;p49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990" name="Google Shape;1990;p49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991" name="Google Shape;1991;p49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2" name="Google Shape;1992;p49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3" name="Google Shape;1993;p49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4" name="Google Shape;1994;p49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5" name="Google Shape;1995;p49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6" name="Google Shape;1996;p49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7" name="Google Shape;1997;p49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8" name="Google Shape;1998;p49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9" name="Google Shape;1999;p49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0" name="Google Shape;2000;p49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1" name="Google Shape;2001;p49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2" name="Google Shape;2002;p49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3" name="Google Shape;2003;p49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4" name="Google Shape;2004;p49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5" name="Google Shape;2005;p49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6" name="Google Shape;2006;p49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7" name="Google Shape;2007;p49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8" name="Google Shape;2008;p49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9" name="Google Shape;2009;p49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0" name="Google Shape;2010;p49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1" name="Google Shape;2011;p49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2" name="Google Shape;2012;p49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3" name="Google Shape;2013;p49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4" name="Google Shape;2014;p49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5" name="Google Shape;2015;p49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6" name="Google Shape;2016;p49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7" name="Google Shape;2017;p49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8" name="Google Shape;2018;p49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9" name="Google Shape;2019;p49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0" name="Google Shape;2020;p49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1" name="Google Shape;2021;p49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2" name="Google Shape;2022;p49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3" name="Google Shape;2023;p49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4" name="Google Shape;2024;p49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5" name="Google Shape;2025;p49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6" name="Google Shape;2026;p49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7" name="Google Shape;2027;p49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8" name="Google Shape;2028;p49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9" name="Google Shape;2029;p49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0" name="Google Shape;2030;p49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1" name="Google Shape;2031;p49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2" name="Google Shape;2032;p49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3" name="Google Shape;2033;p49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4" name="Google Shape;2034;p49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5" name="Google Shape;2035;p49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6" name="Google Shape;2036;p49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7" name="Google Shape;2037;p49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8" name="Google Shape;2038;p49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9" name="Google Shape;2039;p49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0" name="Google Shape;2040;p49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1" name="Google Shape;2041;p49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2" name="Google Shape;2042;p49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3" name="Google Shape;2043;p49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4" name="Google Shape;2044;p49"/>
          <p:cNvSpPr/>
          <p:nvPr/>
        </p:nvSpPr>
        <p:spPr>
          <a:xfrm>
            <a:off x="4091000" y="2161577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5" name="Google Shape;2045;p49"/>
          <p:cNvSpPr/>
          <p:nvPr/>
        </p:nvSpPr>
        <p:spPr>
          <a:xfrm>
            <a:off x="3003575" y="2863152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46" name="Google Shape;204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2000" y="2540325"/>
            <a:ext cx="2351700" cy="235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0" name="Shape 2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Google Shape;2051;p50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3 - K=2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052" name="Google Shape;205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053" name="Google Shape;2053;p5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54" name="Google Shape;2054;p50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055" name="Google Shape;2055;p50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056" name="Google Shape;2056;p50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7" name="Google Shape;2057;p50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8" name="Google Shape;2058;p50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9" name="Google Shape;2059;p50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0" name="Google Shape;2060;p50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1" name="Google Shape;2061;p50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2" name="Google Shape;2062;p50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3" name="Google Shape;2063;p50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4" name="Google Shape;2064;p50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5" name="Google Shape;2065;p50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6" name="Google Shape;2066;p50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7" name="Google Shape;2067;p50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8" name="Google Shape;2068;p50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9" name="Google Shape;2069;p50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0" name="Google Shape;2070;p50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1" name="Google Shape;2071;p50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2" name="Google Shape;2072;p50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3" name="Google Shape;2073;p50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4" name="Google Shape;2074;p50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5" name="Google Shape;2075;p50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6" name="Google Shape;2076;p50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7" name="Google Shape;2077;p50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8" name="Google Shape;2078;p50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9" name="Google Shape;2079;p50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0" name="Google Shape;2080;p50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1" name="Google Shape;2081;p50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2" name="Google Shape;2082;p50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3" name="Google Shape;2083;p50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4" name="Google Shape;2084;p50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5" name="Google Shape;2085;p50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6" name="Google Shape;2086;p50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7" name="Google Shape;2087;p50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8" name="Google Shape;2088;p50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9" name="Google Shape;2089;p50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0" name="Google Shape;2090;p50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1" name="Google Shape;2091;p50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2" name="Google Shape;2092;p50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3" name="Google Shape;2093;p50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4" name="Google Shape;2094;p50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5" name="Google Shape;2095;p50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6" name="Google Shape;2096;p50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7" name="Google Shape;2097;p50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8" name="Google Shape;2098;p50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9" name="Google Shape;2099;p50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0" name="Google Shape;2100;p50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1" name="Google Shape;2101;p50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2" name="Google Shape;2102;p50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3" name="Google Shape;2103;p50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4" name="Google Shape;2104;p50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5" name="Google Shape;2105;p50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6" name="Google Shape;2106;p50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7" name="Google Shape;2107;p50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8" name="Google Shape;2108;p50"/>
          <p:cNvSpPr/>
          <p:nvPr/>
        </p:nvSpPr>
        <p:spPr>
          <a:xfrm>
            <a:off x="3751075" y="353678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9" name="Google Shape;2109;p50"/>
          <p:cNvSpPr/>
          <p:nvPr/>
        </p:nvSpPr>
        <p:spPr>
          <a:xfrm>
            <a:off x="4101325" y="1303727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0" name="Google Shape;2110;p50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4" name="Shape 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" name="Google Shape;2115;p51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3 -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116" name="Google Shape;211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117" name="Google Shape;2117;p51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18" name="Google Shape;2118;p51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119" name="Google Shape;2119;p51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120" name="Google Shape;2120;p51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1" name="Google Shape;2121;p51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2" name="Google Shape;2122;p51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3" name="Google Shape;2123;p51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4" name="Google Shape;2124;p51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5" name="Google Shape;2125;p51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6" name="Google Shape;2126;p51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7" name="Google Shape;2127;p51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8" name="Google Shape;2128;p51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9" name="Google Shape;2129;p51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0" name="Google Shape;2130;p51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1" name="Google Shape;2131;p51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2" name="Google Shape;2132;p51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3" name="Google Shape;2133;p51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4" name="Google Shape;2134;p51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5" name="Google Shape;2135;p51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6" name="Google Shape;2136;p51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7" name="Google Shape;2137;p51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51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9" name="Google Shape;2139;p51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0" name="Google Shape;2140;p51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1" name="Google Shape;2141;p51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2" name="Google Shape;2142;p51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3" name="Google Shape;2143;p51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4" name="Google Shape;2144;p51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5" name="Google Shape;2145;p51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6" name="Google Shape;2146;p51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7" name="Google Shape;2147;p51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8" name="Google Shape;2148;p51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9" name="Google Shape;2149;p51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0" name="Google Shape;2150;p51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1" name="Google Shape;2151;p51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51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3" name="Google Shape;2153;p51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4" name="Google Shape;2154;p51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5" name="Google Shape;2155;p51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51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7" name="Google Shape;2157;p51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51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9" name="Google Shape;2159;p51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0" name="Google Shape;2160;p51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1" name="Google Shape;2161;p51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2" name="Google Shape;2162;p51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3" name="Google Shape;2163;p51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51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5" name="Google Shape;2165;p51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6" name="Google Shape;2166;p51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7" name="Google Shape;2167;p51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51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9" name="Google Shape;2169;p51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0" name="Google Shape;2170;p51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51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51"/>
          <p:cNvSpPr/>
          <p:nvPr/>
        </p:nvSpPr>
        <p:spPr>
          <a:xfrm>
            <a:off x="3751075" y="353678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51"/>
          <p:cNvSpPr/>
          <p:nvPr/>
        </p:nvSpPr>
        <p:spPr>
          <a:xfrm>
            <a:off x="4101325" y="1303727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51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75" name="Google Shape;2175;p51"/>
          <p:cNvCxnSpPr>
            <a:endCxn id="2173" idx="2"/>
          </p:cNvCxnSpPr>
          <p:nvPr/>
        </p:nvCxnSpPr>
        <p:spPr>
          <a:xfrm flipH="1" rot="10800000">
            <a:off x="3850075" y="1471427"/>
            <a:ext cx="350400" cy="206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76" name="Google Shape;2176;p51"/>
          <p:cNvCxnSpPr/>
          <p:nvPr/>
        </p:nvCxnSpPr>
        <p:spPr>
          <a:xfrm rot="10800000">
            <a:off x="2204850" y="2237900"/>
            <a:ext cx="3765000" cy="645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Step 2 - Calculate centroïds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16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4" name="Google Shape;94;p16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95" name="Google Shape;95;p16"/>
          <p:cNvSpPr/>
          <p:nvPr/>
        </p:nvSpPr>
        <p:spPr>
          <a:xfrm>
            <a:off x="21721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2476950" y="3617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2553150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28579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2553150" y="3008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/>
          <p:nvPr/>
        </p:nvSpPr>
        <p:spPr>
          <a:xfrm>
            <a:off x="40771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38485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36199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3924750" y="2931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3162750" y="2474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3391350" y="2703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3391350" y="2398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3543750" y="2550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/>
          <p:nvPr/>
        </p:nvSpPr>
        <p:spPr>
          <a:xfrm>
            <a:off x="2354850" y="24404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3339900" y="32434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3974250" y="2592839"/>
            <a:ext cx="198300" cy="167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0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52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3 -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182" name="Google Shape;218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183" name="Google Shape;2183;p52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84" name="Google Shape;2184;p52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185" name="Google Shape;2185;p52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186" name="Google Shape;2186;p52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7" name="Google Shape;2187;p52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52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52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0" name="Google Shape;2190;p52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52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2" name="Google Shape;2192;p52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3" name="Google Shape;2193;p52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4" name="Google Shape;2194;p52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5" name="Google Shape;2195;p52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6" name="Google Shape;2196;p52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7" name="Google Shape;2197;p52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8" name="Google Shape;2198;p52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9" name="Google Shape;2199;p52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0" name="Google Shape;2200;p52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1" name="Google Shape;2201;p52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2" name="Google Shape;2202;p52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3" name="Google Shape;2203;p52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4" name="Google Shape;2204;p52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5" name="Google Shape;2205;p52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6" name="Google Shape;2206;p52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7" name="Google Shape;2207;p52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8" name="Google Shape;2208;p52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9" name="Google Shape;2209;p52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0" name="Google Shape;2210;p52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1" name="Google Shape;2211;p52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2" name="Google Shape;2212;p52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3" name="Google Shape;2213;p52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4" name="Google Shape;2214;p52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5" name="Google Shape;2215;p52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6" name="Google Shape;2216;p52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7" name="Google Shape;2217;p52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8" name="Google Shape;2218;p52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9" name="Google Shape;2219;p52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0" name="Google Shape;2220;p52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1" name="Google Shape;2221;p52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2" name="Google Shape;2222;p52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3" name="Google Shape;2223;p52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4" name="Google Shape;2224;p52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5" name="Google Shape;2225;p52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6" name="Google Shape;2226;p52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7" name="Google Shape;2227;p52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8" name="Google Shape;2228;p52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9" name="Google Shape;2229;p52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0" name="Google Shape;2230;p52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1" name="Google Shape;2231;p52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2" name="Google Shape;2232;p52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3" name="Google Shape;2233;p52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4" name="Google Shape;2234;p52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5" name="Google Shape;2235;p52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6" name="Google Shape;2236;p52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7" name="Google Shape;2237;p52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8" name="Google Shape;2238;p52"/>
          <p:cNvSpPr/>
          <p:nvPr/>
        </p:nvSpPr>
        <p:spPr>
          <a:xfrm>
            <a:off x="3751075" y="353678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9" name="Google Shape;2239;p52"/>
          <p:cNvSpPr/>
          <p:nvPr/>
        </p:nvSpPr>
        <p:spPr>
          <a:xfrm>
            <a:off x="4101325" y="1303727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0" name="Google Shape;2240;p52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1" name="Google Shape;2241;p52"/>
          <p:cNvSpPr/>
          <p:nvPr/>
        </p:nvSpPr>
        <p:spPr>
          <a:xfrm>
            <a:off x="4028775" y="1609902"/>
            <a:ext cx="198300" cy="167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42" name="Google Shape;2242;p52"/>
          <p:cNvCxnSpPr>
            <a:endCxn id="2241" idx="0"/>
          </p:cNvCxnSpPr>
          <p:nvPr/>
        </p:nvCxnSpPr>
        <p:spPr>
          <a:xfrm flipH="1">
            <a:off x="4127925" y="1471302"/>
            <a:ext cx="72600" cy="13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43" name="Google Shape;2243;p52"/>
          <p:cNvSpPr/>
          <p:nvPr/>
        </p:nvSpPr>
        <p:spPr>
          <a:xfrm>
            <a:off x="3452125" y="3093264"/>
            <a:ext cx="198300" cy="1677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44" name="Google Shape;2244;p52"/>
          <p:cNvCxnSpPr>
            <a:stCxn id="2238" idx="0"/>
            <a:endCxn id="2243" idx="2"/>
          </p:cNvCxnSpPr>
          <p:nvPr/>
        </p:nvCxnSpPr>
        <p:spPr>
          <a:xfrm rot="10800000">
            <a:off x="3551425" y="3261089"/>
            <a:ext cx="298800" cy="27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8" name="Shape 2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" name="Google Shape;2249;p53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3 -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250" name="Google Shape;225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251" name="Google Shape;2251;p53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52" name="Google Shape;2252;p53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253" name="Google Shape;2253;p53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254" name="Google Shape;2254;p53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5" name="Google Shape;2255;p53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6" name="Google Shape;2256;p53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7" name="Google Shape;2257;p53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8" name="Google Shape;2258;p53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9" name="Google Shape;2259;p53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0" name="Google Shape;2260;p53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1" name="Google Shape;2261;p53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2" name="Google Shape;2262;p53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3" name="Google Shape;2263;p53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4" name="Google Shape;2264;p53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5" name="Google Shape;2265;p53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6" name="Google Shape;2266;p53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7" name="Google Shape;2267;p53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8" name="Google Shape;2268;p53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9" name="Google Shape;2269;p53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0" name="Google Shape;2270;p53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1" name="Google Shape;2271;p53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2" name="Google Shape;2272;p53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3" name="Google Shape;2273;p53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4" name="Google Shape;2274;p53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5" name="Google Shape;2275;p53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6" name="Google Shape;2276;p53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7" name="Google Shape;2277;p53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8" name="Google Shape;2278;p53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9" name="Google Shape;2279;p53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0" name="Google Shape;2280;p53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1" name="Google Shape;2281;p53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2" name="Google Shape;2282;p53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3" name="Google Shape;2283;p53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4" name="Google Shape;2284;p53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5" name="Google Shape;2285;p53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6" name="Google Shape;2286;p53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7" name="Google Shape;2287;p53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8" name="Google Shape;2288;p53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9" name="Google Shape;2289;p53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0" name="Google Shape;2290;p53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1" name="Google Shape;2291;p53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2" name="Google Shape;2292;p53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3" name="Google Shape;2293;p53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4" name="Google Shape;2294;p53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5" name="Google Shape;2295;p53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6" name="Google Shape;2296;p53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7" name="Google Shape;2297;p53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8" name="Google Shape;2298;p53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9" name="Google Shape;2299;p53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0" name="Google Shape;2300;p53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1" name="Google Shape;2301;p53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2" name="Google Shape;2302;p53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3" name="Google Shape;2303;p53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4" name="Google Shape;2304;p53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5" name="Google Shape;2305;p53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6" name="Google Shape;2306;p53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7" name="Google Shape;2307;p53"/>
          <p:cNvSpPr/>
          <p:nvPr/>
        </p:nvSpPr>
        <p:spPr>
          <a:xfrm>
            <a:off x="4028775" y="1609902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8" name="Google Shape;2308;p53"/>
          <p:cNvSpPr/>
          <p:nvPr/>
        </p:nvSpPr>
        <p:spPr>
          <a:xfrm>
            <a:off x="3452125" y="3093264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09" name="Google Shape;2309;p53"/>
          <p:cNvCxnSpPr>
            <a:stCxn id="2308" idx="0"/>
            <a:endCxn id="2307" idx="2"/>
          </p:cNvCxnSpPr>
          <p:nvPr/>
        </p:nvCxnSpPr>
        <p:spPr>
          <a:xfrm flipH="1" rot="10800000">
            <a:off x="3551275" y="1777464"/>
            <a:ext cx="576600" cy="131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310" name="Google Shape;2310;p53"/>
          <p:cNvCxnSpPr/>
          <p:nvPr/>
        </p:nvCxnSpPr>
        <p:spPr>
          <a:xfrm rot="10800000">
            <a:off x="2349825" y="1730200"/>
            <a:ext cx="3511200" cy="1538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4" name="Shape 2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5" name="Google Shape;2315;p54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3 - Assign data points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316" name="Google Shape;231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317" name="Google Shape;2317;p54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18" name="Google Shape;2318;p54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319" name="Google Shape;2319;p54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320" name="Google Shape;2320;p54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1" name="Google Shape;2321;p54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2" name="Google Shape;2322;p54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3" name="Google Shape;2323;p54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4" name="Google Shape;2324;p54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5" name="Google Shape;2325;p54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6" name="Google Shape;2326;p54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7" name="Google Shape;2327;p54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8" name="Google Shape;2328;p54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9" name="Google Shape;2329;p54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0" name="Google Shape;2330;p54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1" name="Google Shape;2331;p54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2" name="Google Shape;2332;p54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3" name="Google Shape;2333;p54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4" name="Google Shape;2334;p54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5" name="Google Shape;2335;p54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6" name="Google Shape;2336;p54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7" name="Google Shape;2337;p54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8" name="Google Shape;2338;p54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9" name="Google Shape;2339;p54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0" name="Google Shape;2340;p54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1" name="Google Shape;2341;p54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2" name="Google Shape;2342;p54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3" name="Google Shape;2343;p54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4" name="Google Shape;2344;p54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5" name="Google Shape;2345;p54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6" name="Google Shape;2346;p54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7" name="Google Shape;2347;p54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8" name="Google Shape;2348;p54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9" name="Google Shape;2349;p54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0" name="Google Shape;2350;p54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1" name="Google Shape;2351;p54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2" name="Google Shape;2352;p54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3" name="Google Shape;2353;p54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4" name="Google Shape;2354;p54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5" name="Google Shape;2355;p54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6" name="Google Shape;2356;p54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7" name="Google Shape;2357;p54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8" name="Google Shape;2358;p54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9" name="Google Shape;2359;p54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0" name="Google Shape;2360;p54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1" name="Google Shape;2361;p54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2" name="Google Shape;2362;p54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3" name="Google Shape;2363;p54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4" name="Google Shape;2364;p54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5" name="Google Shape;2365;p54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6" name="Google Shape;2366;p54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7" name="Google Shape;2367;p54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8" name="Google Shape;2368;p54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9" name="Google Shape;2369;p54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0" name="Google Shape;2370;p54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1" name="Google Shape;2371;p54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2" name="Google Shape;2372;p54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3" name="Google Shape;2373;p54"/>
          <p:cNvSpPr/>
          <p:nvPr/>
        </p:nvSpPr>
        <p:spPr>
          <a:xfrm>
            <a:off x="4028775" y="1609902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4" name="Google Shape;2374;p54"/>
          <p:cNvSpPr/>
          <p:nvPr/>
        </p:nvSpPr>
        <p:spPr>
          <a:xfrm>
            <a:off x="3452125" y="3093264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75" name="Google Shape;2375;p54"/>
          <p:cNvCxnSpPr>
            <a:stCxn id="2374" idx="0"/>
            <a:endCxn id="2373" idx="2"/>
          </p:cNvCxnSpPr>
          <p:nvPr/>
        </p:nvCxnSpPr>
        <p:spPr>
          <a:xfrm flipH="1" rot="10800000">
            <a:off x="3551275" y="1777464"/>
            <a:ext cx="576600" cy="131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376" name="Google Shape;2376;p54"/>
          <p:cNvCxnSpPr/>
          <p:nvPr/>
        </p:nvCxnSpPr>
        <p:spPr>
          <a:xfrm rot="10800000">
            <a:off x="2349825" y="1730200"/>
            <a:ext cx="3511200" cy="1538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0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p55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3 - Fast forward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382" name="Google Shape;238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383" name="Google Shape;2383;p5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84" name="Google Shape;2384;p55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385" name="Google Shape;2385;p55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386" name="Google Shape;2386;p55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7" name="Google Shape;2387;p55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8" name="Google Shape;2388;p55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9" name="Google Shape;2389;p55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0" name="Google Shape;2390;p55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1" name="Google Shape;2391;p55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2" name="Google Shape;2392;p55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3" name="Google Shape;2393;p55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4" name="Google Shape;2394;p55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5" name="Google Shape;2395;p55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6" name="Google Shape;2396;p55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7" name="Google Shape;2397;p55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8" name="Google Shape;2398;p55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9" name="Google Shape;2399;p55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0" name="Google Shape;2400;p55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1" name="Google Shape;2401;p55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2" name="Google Shape;2402;p55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3" name="Google Shape;2403;p55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4" name="Google Shape;2404;p55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5" name="Google Shape;2405;p55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6" name="Google Shape;2406;p55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7" name="Google Shape;2407;p55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8" name="Google Shape;2408;p55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9" name="Google Shape;2409;p55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0" name="Google Shape;2410;p55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1" name="Google Shape;2411;p55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2" name="Google Shape;2412;p55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3" name="Google Shape;2413;p55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4" name="Google Shape;2414;p55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5" name="Google Shape;2415;p55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6" name="Google Shape;2416;p55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7" name="Google Shape;2417;p55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8" name="Google Shape;2418;p55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9" name="Google Shape;2419;p55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0" name="Google Shape;2420;p55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1" name="Google Shape;2421;p55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2" name="Google Shape;2422;p55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3" name="Google Shape;2423;p55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4" name="Google Shape;2424;p55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5" name="Google Shape;2425;p55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6" name="Google Shape;2426;p55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7" name="Google Shape;2427;p55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8" name="Google Shape;2428;p55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9" name="Google Shape;2429;p55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0" name="Google Shape;2430;p55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1" name="Google Shape;2431;p55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2" name="Google Shape;2432;p55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3" name="Google Shape;2433;p55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4" name="Google Shape;2434;p55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5" name="Google Shape;2435;p55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6" name="Google Shape;2436;p55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7" name="Google Shape;2437;p55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8" name="Google Shape;2438;p55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9" name="Google Shape;2439;p55"/>
          <p:cNvSpPr/>
          <p:nvPr/>
        </p:nvSpPr>
        <p:spPr>
          <a:xfrm>
            <a:off x="4091000" y="2161577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0" name="Google Shape;2440;p55"/>
          <p:cNvSpPr/>
          <p:nvPr/>
        </p:nvSpPr>
        <p:spPr>
          <a:xfrm>
            <a:off x="3003575" y="2863152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1" name="Google Shape;2441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2000" y="2540325"/>
            <a:ext cx="2351700" cy="235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F4FF"/>
        </a:solidFill>
      </p:bgPr>
    </p:bg>
    <p:spTree>
      <p:nvGrpSpPr>
        <p:cNvPr id="2445" name="Shape 2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6" name="Google Shape;2446;p56"/>
          <p:cNvSpPr txBox="1"/>
          <p:nvPr>
            <p:ph type="title"/>
          </p:nvPr>
        </p:nvSpPr>
        <p:spPr>
          <a:xfrm>
            <a:off x="1040272" y="1702750"/>
            <a:ext cx="5315100" cy="13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5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DBScan</a:t>
            </a:r>
            <a:endParaRPr b="1" sz="45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5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447" name="Google Shape;244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1" name="Shape 2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2" name="Google Shape;2452;p57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New approach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453" name="Google Shape;2453;p57"/>
          <p:cNvSpPr txBox="1"/>
          <p:nvPr>
            <p:ph idx="4294967295" type="ctrTitle"/>
          </p:nvPr>
        </p:nvSpPr>
        <p:spPr>
          <a:xfrm>
            <a:off x="897378" y="1996400"/>
            <a:ext cx="64953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Density =&gt; </a:t>
            </a:r>
            <a:r>
              <a:rPr lang="fr" sz="2000">
                <a:solidFill>
                  <a:srgbClr val="4B5258"/>
                </a:solidFill>
                <a:latin typeface="Inter-Regular"/>
                <a:ea typeface="Inter-Regular"/>
                <a:cs typeface="Inter-Regular"/>
                <a:sym typeface="Inter-Regular"/>
              </a:rPr>
              <a:t>DBScan will create clusters based on how close each samples are from each other</a:t>
            </a:r>
            <a:endParaRPr sz="2000">
              <a:solidFill>
                <a:srgbClr val="4B5258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454" name="Google Shape;2454;p57"/>
          <p:cNvSpPr/>
          <p:nvPr/>
        </p:nvSpPr>
        <p:spPr>
          <a:xfrm rot="-355994">
            <a:off x="559852" y="2239609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55" name="Google Shape;2455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456" name="Google Shape;2456;p5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0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58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Process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462" name="Google Shape;246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463" name="Google Shape;2463;p5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64" name="Google Shape;2464;p58"/>
          <p:cNvGrpSpPr/>
          <p:nvPr/>
        </p:nvGrpSpPr>
        <p:grpSpPr>
          <a:xfrm>
            <a:off x="363524" y="1258050"/>
            <a:ext cx="2547000" cy="2547000"/>
            <a:chOff x="363524" y="1258050"/>
            <a:chExt cx="2547000" cy="2547000"/>
          </a:xfrm>
        </p:grpSpPr>
        <p:sp>
          <p:nvSpPr>
            <p:cNvPr id="2465" name="Google Shape;2465;p58"/>
            <p:cNvSpPr/>
            <p:nvPr/>
          </p:nvSpPr>
          <p:spPr>
            <a:xfrm rot="2700000">
              <a:off x="1356161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0D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8"/>
            <p:cNvSpPr/>
            <p:nvPr/>
          </p:nvSpPr>
          <p:spPr>
            <a:xfrm>
              <a:off x="580539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155B54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200">
                <a:solidFill>
                  <a:srgbClr val="155B5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67" name="Google Shape;2467;p58"/>
            <p:cNvSpPr txBox="1"/>
            <p:nvPr/>
          </p:nvSpPr>
          <p:spPr>
            <a:xfrm rot="-2700000">
              <a:off x="567889" y="2239754"/>
              <a:ext cx="2336422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Define min_samples &amp; eps</a:t>
              </a:r>
              <a:endParaRPr b="1" sz="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468" name="Google Shape;2468;p58"/>
          <p:cNvGrpSpPr/>
          <p:nvPr/>
        </p:nvGrpSpPr>
        <p:grpSpPr>
          <a:xfrm>
            <a:off x="2273746" y="1258050"/>
            <a:ext cx="2547000" cy="2547000"/>
            <a:chOff x="2273746" y="1258050"/>
            <a:chExt cx="2547000" cy="2547000"/>
          </a:xfrm>
        </p:grpSpPr>
        <p:sp>
          <p:nvSpPr>
            <p:cNvPr id="2469" name="Google Shape;2469;p58"/>
            <p:cNvSpPr/>
            <p:nvPr/>
          </p:nvSpPr>
          <p:spPr>
            <a:xfrm rot="2700000">
              <a:off x="3266383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0D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8"/>
            <p:cNvSpPr/>
            <p:nvPr/>
          </p:nvSpPr>
          <p:spPr>
            <a:xfrm>
              <a:off x="2490761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71" name="Google Shape;2471;p58"/>
            <p:cNvSpPr txBox="1"/>
            <p:nvPr/>
          </p:nvSpPr>
          <p:spPr>
            <a:xfrm rot="-2700000">
              <a:off x="2473968" y="2237954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Take observations</a:t>
              </a:r>
              <a:endParaRPr b="1" sz="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472" name="Google Shape;2472;p58"/>
          <p:cNvGrpSpPr/>
          <p:nvPr/>
        </p:nvGrpSpPr>
        <p:grpSpPr>
          <a:xfrm>
            <a:off x="4193764" y="1258050"/>
            <a:ext cx="2547000" cy="2547000"/>
            <a:chOff x="4193764" y="1258050"/>
            <a:chExt cx="2547000" cy="2547000"/>
          </a:xfrm>
        </p:grpSpPr>
        <p:sp>
          <p:nvSpPr>
            <p:cNvPr id="2473" name="Google Shape;2473;p58"/>
            <p:cNvSpPr/>
            <p:nvPr/>
          </p:nvSpPr>
          <p:spPr>
            <a:xfrm rot="2700000">
              <a:off x="5186401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0D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8"/>
            <p:cNvSpPr/>
            <p:nvPr/>
          </p:nvSpPr>
          <p:spPr>
            <a:xfrm>
              <a:off x="4410780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12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75" name="Google Shape;2475;p58"/>
            <p:cNvSpPr txBox="1"/>
            <p:nvPr/>
          </p:nvSpPr>
          <p:spPr>
            <a:xfrm rot="-2700000">
              <a:off x="4400124" y="2240504"/>
              <a:ext cx="2334301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Define if core sample</a:t>
              </a:r>
              <a:endParaRPr b="1" sz="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476" name="Google Shape;2476;p58"/>
          <p:cNvGrpSpPr/>
          <p:nvPr/>
        </p:nvGrpSpPr>
        <p:grpSpPr>
          <a:xfrm>
            <a:off x="6103986" y="1258050"/>
            <a:ext cx="2547000" cy="2547000"/>
            <a:chOff x="6103986" y="1258050"/>
            <a:chExt cx="2547000" cy="2547000"/>
          </a:xfrm>
        </p:grpSpPr>
        <p:sp>
          <p:nvSpPr>
            <p:cNvPr id="2477" name="Google Shape;2477;p58"/>
            <p:cNvSpPr/>
            <p:nvPr/>
          </p:nvSpPr>
          <p:spPr>
            <a:xfrm rot="2700000">
              <a:off x="7096623" y="1011412"/>
              <a:ext cx="561726" cy="3040276"/>
            </a:xfrm>
            <a:prstGeom prst="roundRect">
              <a:avLst>
                <a:gd fmla="val 50000" name="adj"/>
              </a:avLst>
            </a:prstGeom>
            <a:solidFill>
              <a:srgbClr val="00DB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8"/>
            <p:cNvSpPr/>
            <p:nvPr/>
          </p:nvSpPr>
          <p:spPr>
            <a:xfrm>
              <a:off x="632100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1F887E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1200">
                <a:solidFill>
                  <a:srgbClr val="1F887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79" name="Google Shape;2479;p58"/>
            <p:cNvSpPr txBox="1"/>
            <p:nvPr/>
          </p:nvSpPr>
          <p:spPr>
            <a:xfrm rot="-2700000">
              <a:off x="6306241" y="2238854"/>
              <a:ext cx="2338968" cy="3932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fr" sz="12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Get your clusters</a:t>
              </a:r>
              <a:endParaRPr b="1" sz="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cxnSp>
        <p:nvCxnSpPr>
          <p:cNvPr id="2480" name="Google Shape;2480;p58"/>
          <p:cNvCxnSpPr/>
          <p:nvPr/>
        </p:nvCxnSpPr>
        <p:spPr>
          <a:xfrm rot="10800000">
            <a:off x="2895221" y="3630100"/>
            <a:ext cx="1456800" cy="900"/>
          </a:xfrm>
          <a:prstGeom prst="straightConnector1">
            <a:avLst/>
          </a:prstGeom>
          <a:noFill/>
          <a:ln cap="flat" cmpd="sng" w="19050">
            <a:solidFill>
              <a:srgbClr val="1F4352"/>
            </a:solidFill>
            <a:prstDash val="dash"/>
            <a:round/>
            <a:headEnd len="med" w="med" type="stealth"/>
            <a:tailEnd len="med" w="med" type="none"/>
          </a:ln>
        </p:spPr>
      </p:cxnSp>
      <p:cxnSp>
        <p:nvCxnSpPr>
          <p:cNvPr id="2481" name="Google Shape;2481;p58"/>
          <p:cNvCxnSpPr/>
          <p:nvPr/>
        </p:nvCxnSpPr>
        <p:spPr>
          <a:xfrm rot="10800000">
            <a:off x="4647821" y="1420300"/>
            <a:ext cx="1456800" cy="900"/>
          </a:xfrm>
          <a:prstGeom prst="straightConnector1">
            <a:avLst/>
          </a:prstGeom>
          <a:noFill/>
          <a:ln cap="flat" cmpd="sng" w="19050">
            <a:solidFill>
              <a:srgbClr val="1F435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59"/>
          <p:cNvSpPr txBox="1"/>
          <p:nvPr>
            <p:ph idx="4294967295" type="ctrTitle"/>
          </p:nvPr>
        </p:nvSpPr>
        <p:spPr>
          <a:xfrm>
            <a:off x="897378" y="2888775"/>
            <a:ext cx="64953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Epsilon</a:t>
            </a: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=&gt; </a:t>
            </a:r>
            <a:r>
              <a:rPr lang="fr" sz="2000">
                <a:solidFill>
                  <a:srgbClr val="4B5258"/>
                </a:solidFill>
                <a:latin typeface="Inter-Regular"/>
                <a:ea typeface="Inter-Regular"/>
                <a:cs typeface="Inter-Regular"/>
                <a:sym typeface="Inter-Regular"/>
              </a:rPr>
              <a:t>Maximum distance to define an observation as part of a sample</a:t>
            </a:r>
            <a:endParaRPr sz="2000">
              <a:solidFill>
                <a:srgbClr val="4B5258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487" name="Google Shape;2487;p59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Core metrics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488" name="Google Shape;2488;p59"/>
          <p:cNvSpPr txBox="1"/>
          <p:nvPr>
            <p:ph idx="4294967295" type="ctrTitle"/>
          </p:nvPr>
        </p:nvSpPr>
        <p:spPr>
          <a:xfrm>
            <a:off x="897378" y="1829550"/>
            <a:ext cx="64953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Minimum Sample</a:t>
            </a: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=&gt; </a:t>
            </a:r>
            <a:r>
              <a:rPr lang="fr" sz="2000">
                <a:solidFill>
                  <a:srgbClr val="4B5258"/>
                </a:solidFill>
                <a:latin typeface="Inter-Regular"/>
                <a:ea typeface="Inter-Regular"/>
                <a:cs typeface="Inter-Regular"/>
                <a:sym typeface="Inter-Regular"/>
              </a:rPr>
              <a:t>How many observations to create a core sample</a:t>
            </a:r>
            <a:endParaRPr sz="2000">
              <a:solidFill>
                <a:srgbClr val="4B5258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2489" name="Google Shape;2489;p59"/>
          <p:cNvSpPr/>
          <p:nvPr/>
        </p:nvSpPr>
        <p:spPr>
          <a:xfrm rot="-355994">
            <a:off x="559852" y="2072759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90" name="Google Shape;249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491" name="Google Shape;2491;p59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2" name="Google Shape;2492;p59"/>
          <p:cNvSpPr/>
          <p:nvPr/>
        </p:nvSpPr>
        <p:spPr>
          <a:xfrm rot="-355994">
            <a:off x="559852" y="3131984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6" name="Shape 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7" name="Google Shape;2497;p60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Define min_sample &amp; eps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498" name="Google Shape;249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499" name="Google Shape;2499;p6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00" name="Google Shape;2500;p60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01" name="Google Shape;2501;p60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502" name="Google Shape;2502;p60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3" name="Google Shape;2503;p60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4" name="Google Shape;2504;p60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5" name="Google Shape;2505;p60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6" name="Google Shape;2506;p60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7" name="Google Shape;2507;p60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8" name="Google Shape;2508;p60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9" name="Google Shape;2509;p60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0" name="Google Shape;2510;p60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1" name="Google Shape;2511;p60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2" name="Google Shape;2512;p60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3" name="Google Shape;2513;p60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4" name="Google Shape;2514;p60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5" name="Google Shape;2515;p60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6" name="Google Shape;2516;p60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7" name="Google Shape;2517;p60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8" name="Google Shape;2518;p60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9" name="Google Shape;2519;p60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0" name="Google Shape;2520;p60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1" name="Google Shape;2521;p60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2" name="Google Shape;2522;p60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3" name="Google Shape;2523;p60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4" name="Google Shape;2524;p60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5" name="Google Shape;2525;p60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6" name="Google Shape;2526;p60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7" name="Google Shape;2527;p60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8" name="Google Shape;2528;p60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9" name="Google Shape;2529;p60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0" name="Google Shape;2530;p60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1" name="Google Shape;2531;p60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2" name="Google Shape;2532;p60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3" name="Google Shape;2533;p60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4" name="Google Shape;2534;p60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5" name="Google Shape;2535;p60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6" name="Google Shape;2536;p60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7" name="Google Shape;2537;p60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8" name="Google Shape;2538;p60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9" name="Google Shape;2539;p60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0" name="Google Shape;2540;p60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1" name="Google Shape;2541;p60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2" name="Google Shape;2542;p60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3" name="Google Shape;2543;p60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4" name="Google Shape;2544;p60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5" name="Google Shape;2545;p60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6" name="Google Shape;2546;p60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7" name="Google Shape;2547;p60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8" name="Google Shape;2548;p60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9" name="Google Shape;2549;p60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0" name="Google Shape;2550;p60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1" name="Google Shape;2551;p60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2" name="Google Shape;2552;p60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3" name="Google Shape;2553;p60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4" name="Google Shape;2554;p60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5" name="Google Shape;2555;p60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556" name="Google Shape;2556;p60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7" name="Google Shape;2557;p60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8" name="Google Shape;2558;p60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9" name="Google Shape;2559;p60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0" name="Google Shape;2560;p60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1" name="Google Shape;2561;p60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2" name="Google Shape;2562;p60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3" name="Google Shape;2563;p60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4" name="Google Shape;2564;p60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5" name="Google Shape;2565;p60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6" name="Google Shape;2566;p60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7" name="Google Shape;2567;p60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8" name="Google Shape;2568;p60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9" name="Google Shape;2569;p60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70" name="Google Shape;2570;p60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71" name="Google Shape;2571;p60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72" name="Google Shape;2572;p60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6" name="Shape 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7" name="Google Shape;2577;p61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Take observation &amp; define 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578" name="Google Shape;257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579" name="Google Shape;2579;p61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80" name="Google Shape;2580;p61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581" name="Google Shape;2581;p61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582" name="Google Shape;2582;p61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3" name="Google Shape;2583;p61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4" name="Google Shape;2584;p61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5" name="Google Shape;2585;p61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6" name="Google Shape;2586;p61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7" name="Google Shape;2587;p61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8" name="Google Shape;2588;p61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9" name="Google Shape;2589;p61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0" name="Google Shape;2590;p61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1" name="Google Shape;2591;p61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2" name="Google Shape;2592;p61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3" name="Google Shape;2593;p61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4" name="Google Shape;2594;p61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5" name="Google Shape;2595;p61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6" name="Google Shape;2596;p61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7" name="Google Shape;2597;p61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8" name="Google Shape;2598;p61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9" name="Google Shape;2599;p61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0" name="Google Shape;2600;p61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1" name="Google Shape;2601;p61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2" name="Google Shape;2602;p61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3" name="Google Shape;2603;p61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4" name="Google Shape;2604;p61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5" name="Google Shape;2605;p61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6" name="Google Shape;2606;p61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7" name="Google Shape;2607;p61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8" name="Google Shape;2608;p61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9" name="Google Shape;2609;p61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0" name="Google Shape;2610;p61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1" name="Google Shape;2611;p61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2" name="Google Shape;2612;p61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3" name="Google Shape;2613;p61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4" name="Google Shape;2614;p61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5" name="Google Shape;2615;p61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6" name="Google Shape;2616;p61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7" name="Google Shape;2617;p61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8" name="Google Shape;2618;p61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9" name="Google Shape;2619;p61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0" name="Google Shape;2620;p61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1" name="Google Shape;2621;p61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2" name="Google Shape;2622;p61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3" name="Google Shape;2623;p61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4" name="Google Shape;2624;p61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5" name="Google Shape;2625;p61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6" name="Google Shape;2626;p61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7" name="Google Shape;2627;p61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8" name="Google Shape;2628;p61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9" name="Google Shape;2629;p61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0" name="Google Shape;2630;p61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1" name="Google Shape;2631;p61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2" name="Google Shape;2632;p61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3" name="Google Shape;2633;p61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4" name="Google Shape;2634;p61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35" name="Google Shape;2635;p61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6" name="Google Shape;2636;p61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7" name="Google Shape;2637;p61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8" name="Google Shape;2638;p61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9" name="Google Shape;2639;p61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0" name="Google Shape;2640;p61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1" name="Google Shape;2641;p61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2" name="Google Shape;2642;p61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3" name="Google Shape;2643;p61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4" name="Google Shape;2644;p61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5" name="Google Shape;2645;p61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6" name="Google Shape;2646;p61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7" name="Google Shape;2647;p61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8" name="Google Shape;2648;p61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9" name="Google Shape;2649;p61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50" name="Google Shape;2650;p61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51" name="Google Shape;2651;p61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52" name="Google Shape;2652;p61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Step 3 - Assign data points to the closest centroid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" name="Google Shape;118;p17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9" name="Google Shape;119;p17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20" name="Google Shape;120;p17"/>
          <p:cNvSpPr/>
          <p:nvPr/>
        </p:nvSpPr>
        <p:spPr>
          <a:xfrm>
            <a:off x="21721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7"/>
          <p:cNvSpPr/>
          <p:nvPr/>
        </p:nvSpPr>
        <p:spPr>
          <a:xfrm>
            <a:off x="2476950" y="3617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2553150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28579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/>
          <p:nvPr/>
        </p:nvSpPr>
        <p:spPr>
          <a:xfrm>
            <a:off x="2553150" y="3008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40771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38485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36199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3924750" y="2931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>
            <a:off x="3162750" y="2474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/>
          <p:nvPr/>
        </p:nvSpPr>
        <p:spPr>
          <a:xfrm>
            <a:off x="3391350" y="2703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3391350" y="2398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3543750" y="2550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/>
          <p:nvPr/>
        </p:nvSpPr>
        <p:spPr>
          <a:xfrm>
            <a:off x="2354850" y="24404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3339900" y="32434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/>
          <p:nvPr/>
        </p:nvSpPr>
        <p:spPr>
          <a:xfrm>
            <a:off x="3974250" y="2592839"/>
            <a:ext cx="198300" cy="167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62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Take observation &amp; define 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658" name="Google Shape;2658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659" name="Google Shape;2659;p62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60" name="Google Shape;2660;p62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661" name="Google Shape;2661;p62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662" name="Google Shape;2662;p62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3" name="Google Shape;2663;p62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4" name="Google Shape;2664;p62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5" name="Google Shape;2665;p62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6" name="Google Shape;2666;p62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7" name="Google Shape;2667;p62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8" name="Google Shape;2668;p62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9" name="Google Shape;2669;p62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0" name="Google Shape;2670;p62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1" name="Google Shape;2671;p62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2" name="Google Shape;2672;p62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3" name="Google Shape;2673;p62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4" name="Google Shape;2674;p62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5" name="Google Shape;2675;p62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6" name="Google Shape;2676;p62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7" name="Google Shape;2677;p62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8" name="Google Shape;2678;p62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9" name="Google Shape;2679;p62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0" name="Google Shape;2680;p62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1" name="Google Shape;2681;p62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2" name="Google Shape;2682;p62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3" name="Google Shape;2683;p62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4" name="Google Shape;2684;p62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5" name="Google Shape;2685;p62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6" name="Google Shape;2686;p62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7" name="Google Shape;2687;p62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8" name="Google Shape;2688;p62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9" name="Google Shape;2689;p62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0" name="Google Shape;2690;p62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1" name="Google Shape;2691;p62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2" name="Google Shape;2692;p62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3" name="Google Shape;2693;p62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4" name="Google Shape;2694;p62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5" name="Google Shape;2695;p62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6" name="Google Shape;2696;p62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7" name="Google Shape;2697;p62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8" name="Google Shape;2698;p62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9" name="Google Shape;2699;p62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0" name="Google Shape;2700;p62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1" name="Google Shape;2701;p62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2" name="Google Shape;2702;p62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3" name="Google Shape;2703;p62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4" name="Google Shape;2704;p62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5" name="Google Shape;2705;p62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6" name="Google Shape;2706;p62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7" name="Google Shape;2707;p62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8" name="Google Shape;2708;p62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9" name="Google Shape;2709;p62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0" name="Google Shape;2710;p62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1" name="Google Shape;2711;p62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2" name="Google Shape;2712;p62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3" name="Google Shape;2713;p62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4" name="Google Shape;2714;p62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15" name="Google Shape;2715;p62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6" name="Google Shape;2716;p62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7" name="Google Shape;2717;p62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8" name="Google Shape;2718;p62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9" name="Google Shape;2719;p62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0" name="Google Shape;2720;p62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1" name="Google Shape;2721;p62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2" name="Google Shape;2722;p62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3" name="Google Shape;2723;p62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4" name="Google Shape;2724;p62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5" name="Google Shape;2725;p62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6" name="Google Shape;2726;p62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7" name="Google Shape;2727;p62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8" name="Google Shape;2728;p62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29" name="Google Shape;2729;p62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30" name="Google Shape;2730;p62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31" name="Google Shape;2731;p62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32" name="Google Shape;2732;p62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6" name="Shape 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63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Take observation &amp; define 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738" name="Google Shape;273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739" name="Google Shape;2739;p63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40" name="Google Shape;2740;p63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741" name="Google Shape;2741;p63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742" name="Google Shape;2742;p63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3" name="Google Shape;2743;p63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4" name="Google Shape;2744;p63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5" name="Google Shape;2745;p63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6" name="Google Shape;2746;p63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7" name="Google Shape;2747;p63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8" name="Google Shape;2748;p63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9" name="Google Shape;2749;p63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0" name="Google Shape;2750;p63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1" name="Google Shape;2751;p63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2" name="Google Shape;2752;p63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3" name="Google Shape;2753;p63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4" name="Google Shape;2754;p63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5" name="Google Shape;2755;p63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6" name="Google Shape;2756;p63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7" name="Google Shape;2757;p63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8" name="Google Shape;2758;p63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9" name="Google Shape;2759;p63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0" name="Google Shape;2760;p63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1" name="Google Shape;2761;p63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2" name="Google Shape;2762;p63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3" name="Google Shape;2763;p63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4" name="Google Shape;2764;p63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5" name="Google Shape;2765;p63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6" name="Google Shape;2766;p63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7" name="Google Shape;2767;p63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8" name="Google Shape;2768;p63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9" name="Google Shape;2769;p63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0" name="Google Shape;2770;p63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1" name="Google Shape;2771;p63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2" name="Google Shape;2772;p63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3" name="Google Shape;2773;p63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4" name="Google Shape;2774;p63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5" name="Google Shape;2775;p63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6" name="Google Shape;2776;p63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7" name="Google Shape;2777;p63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8" name="Google Shape;2778;p63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9" name="Google Shape;2779;p63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0" name="Google Shape;2780;p63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1" name="Google Shape;2781;p63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2" name="Google Shape;2782;p63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3" name="Google Shape;2783;p63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4" name="Google Shape;2784;p63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5" name="Google Shape;2785;p63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6" name="Google Shape;2786;p63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7" name="Google Shape;2787;p63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8" name="Google Shape;2788;p63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9" name="Google Shape;2789;p63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0" name="Google Shape;2790;p63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1" name="Google Shape;2791;p63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2" name="Google Shape;2792;p63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3" name="Google Shape;2793;p63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4" name="Google Shape;2794;p63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95" name="Google Shape;2795;p63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6" name="Google Shape;2796;p63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7" name="Google Shape;2797;p63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8" name="Google Shape;2798;p63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9" name="Google Shape;2799;p63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0" name="Google Shape;2800;p63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1" name="Google Shape;2801;p63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2" name="Google Shape;2802;p63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3" name="Google Shape;2803;p63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4" name="Google Shape;2804;p63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5" name="Google Shape;2805;p63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6" name="Google Shape;2806;p63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7" name="Google Shape;2807;p63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8" name="Google Shape;2808;p63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09" name="Google Shape;2809;p63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10" name="Google Shape;2810;p63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11" name="Google Shape;2811;p63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12" name="Google Shape;2812;p63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6" name="Shape 2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7" name="Google Shape;2817;p64"/>
          <p:cNvSpPr txBox="1"/>
          <p:nvPr/>
        </p:nvSpPr>
        <p:spPr>
          <a:xfrm>
            <a:off x="4306475" y="1216525"/>
            <a:ext cx="14241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Core Sample</a:t>
            </a:r>
            <a:endParaRPr b="1" sz="1000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18" name="Google Shape;2818;p64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Take observation &amp; define 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819" name="Google Shape;2819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820" name="Google Shape;2820;p64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21" name="Google Shape;2821;p64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822" name="Google Shape;2822;p64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823" name="Google Shape;2823;p64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4" name="Google Shape;2824;p64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5" name="Google Shape;2825;p64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6" name="Google Shape;2826;p64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64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8" name="Google Shape;2828;p64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9" name="Google Shape;2829;p64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0" name="Google Shape;2830;p64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64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2" name="Google Shape;2832;p64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3" name="Google Shape;2833;p64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4" name="Google Shape;2834;p64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5" name="Google Shape;2835;p64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64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7" name="Google Shape;2837;p64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8" name="Google Shape;2838;p64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64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0" name="Google Shape;2840;p64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1" name="Google Shape;2841;p64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2" name="Google Shape;2842;p64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3" name="Google Shape;2843;p64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4" name="Google Shape;2844;p64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5" name="Google Shape;2845;p64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6" name="Google Shape;2846;p64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7" name="Google Shape;2847;p64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8" name="Google Shape;2848;p64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9" name="Google Shape;2849;p64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0" name="Google Shape;2850;p64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1" name="Google Shape;2851;p64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2" name="Google Shape;2852;p64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3" name="Google Shape;2853;p64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4" name="Google Shape;2854;p64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5" name="Google Shape;2855;p64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6" name="Google Shape;2856;p64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7" name="Google Shape;2857;p64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8" name="Google Shape;2858;p64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9" name="Google Shape;2859;p64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0" name="Google Shape;2860;p64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1" name="Google Shape;2861;p64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2" name="Google Shape;2862;p64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3" name="Google Shape;2863;p64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4" name="Google Shape;2864;p64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5" name="Google Shape;2865;p64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6" name="Google Shape;2866;p64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7" name="Google Shape;2867;p64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8" name="Google Shape;2868;p64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9" name="Google Shape;2869;p64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0" name="Google Shape;2870;p64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1" name="Google Shape;2871;p64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2" name="Google Shape;2872;p64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3" name="Google Shape;2873;p64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4" name="Google Shape;2874;p64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5" name="Google Shape;2875;p64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76" name="Google Shape;2876;p64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77" name="Google Shape;2877;p64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78" name="Google Shape;2878;p64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79" name="Google Shape;2879;p64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0" name="Google Shape;2880;p64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1" name="Google Shape;2881;p64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2" name="Google Shape;2882;p64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3" name="Google Shape;2883;p64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4" name="Google Shape;2884;p64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5" name="Google Shape;2885;p64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6" name="Google Shape;2886;p64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7" name="Google Shape;2887;p64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8" name="Google Shape;2888;p64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9" name="Google Shape;2889;p64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0" name="Google Shape;2890;p64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91" name="Google Shape;2891;p64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92" name="Google Shape;2892;p64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93" name="Google Shape;2893;p64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894" name="Google Shape;2894;p64"/>
          <p:cNvCxnSpPr>
            <a:endCxn id="2856" idx="3"/>
          </p:cNvCxnSpPr>
          <p:nvPr/>
        </p:nvCxnSpPr>
        <p:spPr>
          <a:xfrm flipH="1">
            <a:off x="3850225" y="1454696"/>
            <a:ext cx="523800" cy="162000"/>
          </a:xfrm>
          <a:prstGeom prst="straightConnector1">
            <a:avLst/>
          </a:prstGeom>
          <a:noFill/>
          <a:ln cap="flat" cmpd="sng" w="19050">
            <a:solidFill>
              <a:srgbClr val="FF629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8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" name="Google Shape;2899;p65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Take observation &amp; define 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900" name="Google Shape;290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901" name="Google Shape;2901;p6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02" name="Google Shape;2902;p65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903" name="Google Shape;2903;p65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904" name="Google Shape;2904;p65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5" name="Google Shape;2905;p65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6" name="Google Shape;2906;p65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7" name="Google Shape;2907;p65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65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65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0" name="Google Shape;2910;p65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1" name="Google Shape;2911;p65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2" name="Google Shape;2912;p65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3" name="Google Shape;2913;p65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4" name="Google Shape;2914;p65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5" name="Google Shape;2915;p65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6" name="Google Shape;2916;p65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65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65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9" name="Google Shape;2919;p65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0" name="Google Shape;2920;p65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1" name="Google Shape;2921;p65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2" name="Google Shape;2922;p65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65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65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5" name="Google Shape;2925;p65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6" name="Google Shape;2926;p65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7" name="Google Shape;2927;p65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8" name="Google Shape;2928;p65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9" name="Google Shape;2929;p65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65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65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2" name="Google Shape;2932;p65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3" name="Google Shape;2933;p65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4" name="Google Shape;2934;p65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65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65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7" name="Google Shape;2937;p65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8" name="Google Shape;2938;p65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9" name="Google Shape;2939;p65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0" name="Google Shape;2940;p65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1" name="Google Shape;2941;p65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2" name="Google Shape;2942;p65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3" name="Google Shape;2943;p65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65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65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6" name="Google Shape;2946;p65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7" name="Google Shape;2947;p65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8" name="Google Shape;2948;p65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9" name="Google Shape;2949;p65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0" name="Google Shape;2950;p65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65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65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3" name="Google Shape;2953;p65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4" name="Google Shape;2954;p65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5" name="Google Shape;2955;p65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6" name="Google Shape;2956;p65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57" name="Google Shape;2957;p65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8" name="Google Shape;2958;p65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9" name="Google Shape;2959;p65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0" name="Google Shape;2960;p65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1" name="Google Shape;2961;p65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2" name="Google Shape;2962;p65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3" name="Google Shape;2963;p65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4" name="Google Shape;2964;p65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5" name="Google Shape;2965;p65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6" name="Google Shape;2966;p65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7" name="Google Shape;2967;p65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8" name="Google Shape;2968;p65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9" name="Google Shape;2969;p65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0" name="Google Shape;2970;p65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1" name="Google Shape;2971;p65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72" name="Google Shape;2972;p65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73" name="Google Shape;2973;p65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74" name="Google Shape;2974;p65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8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" name="Google Shape;2979;p66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Take observation &amp; define 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980" name="Google Shape;2980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981" name="Google Shape;2981;p6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82" name="Google Shape;2982;p66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983" name="Google Shape;2983;p66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984" name="Google Shape;2984;p66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5" name="Google Shape;2985;p66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6" name="Google Shape;2986;p66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7" name="Google Shape;2987;p66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8" name="Google Shape;2988;p66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9" name="Google Shape;2989;p66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0" name="Google Shape;2990;p66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1" name="Google Shape;2991;p66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2" name="Google Shape;2992;p66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3" name="Google Shape;2993;p66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4" name="Google Shape;2994;p66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5" name="Google Shape;2995;p66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6" name="Google Shape;2996;p66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7" name="Google Shape;2997;p66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8" name="Google Shape;2998;p66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9" name="Google Shape;2999;p66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0" name="Google Shape;3000;p66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1" name="Google Shape;3001;p66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2" name="Google Shape;3002;p66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3" name="Google Shape;3003;p66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4" name="Google Shape;3004;p66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5" name="Google Shape;3005;p66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6" name="Google Shape;3006;p66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7" name="Google Shape;3007;p66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8" name="Google Shape;3008;p66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9" name="Google Shape;3009;p66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0" name="Google Shape;3010;p66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1" name="Google Shape;3011;p66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2" name="Google Shape;3012;p66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3" name="Google Shape;3013;p66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4" name="Google Shape;3014;p66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5" name="Google Shape;3015;p66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6" name="Google Shape;3016;p66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7" name="Google Shape;3017;p66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8" name="Google Shape;3018;p66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9" name="Google Shape;3019;p66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66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66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66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66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66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5" name="Google Shape;3025;p66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6" name="Google Shape;3026;p66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7" name="Google Shape;3027;p66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8" name="Google Shape;3028;p66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66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0" name="Google Shape;3030;p66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66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66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3" name="Google Shape;3033;p66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4" name="Google Shape;3034;p66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5" name="Google Shape;3035;p66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66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37" name="Google Shape;3037;p66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8" name="Google Shape;3038;p66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9" name="Google Shape;3039;p66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0" name="Google Shape;3040;p66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1" name="Google Shape;3041;p66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2" name="Google Shape;3042;p66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3" name="Google Shape;3043;p66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4" name="Google Shape;3044;p66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5" name="Google Shape;3045;p66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6" name="Google Shape;3046;p66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7" name="Google Shape;3047;p66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8" name="Google Shape;3048;p66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9" name="Google Shape;3049;p66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0" name="Google Shape;3050;p66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51" name="Google Shape;3051;p66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52" name="Google Shape;3052;p66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53" name="Google Shape;3053;p66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54" name="Google Shape;3054;p66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8" name="Shape 3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9" name="Google Shape;3059;p67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Take observation &amp; define 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060" name="Google Shape;3060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061" name="Google Shape;3061;p6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62" name="Google Shape;3062;p67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063" name="Google Shape;3063;p67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064" name="Google Shape;3064;p67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5" name="Google Shape;3065;p67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6" name="Google Shape;3066;p67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7" name="Google Shape;3067;p67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8" name="Google Shape;3068;p67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9" name="Google Shape;3069;p67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0" name="Google Shape;3070;p67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1" name="Google Shape;3071;p67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2" name="Google Shape;3072;p67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3" name="Google Shape;3073;p67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4" name="Google Shape;3074;p67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5" name="Google Shape;3075;p67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6" name="Google Shape;3076;p67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7" name="Google Shape;3077;p67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8" name="Google Shape;3078;p67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9" name="Google Shape;3079;p67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0" name="Google Shape;3080;p67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1" name="Google Shape;3081;p67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2" name="Google Shape;3082;p67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3" name="Google Shape;3083;p67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4" name="Google Shape;3084;p67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5" name="Google Shape;3085;p67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6" name="Google Shape;3086;p67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7" name="Google Shape;3087;p67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8" name="Google Shape;3088;p67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9" name="Google Shape;3089;p67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0" name="Google Shape;3090;p67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1" name="Google Shape;3091;p67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2" name="Google Shape;3092;p67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3" name="Google Shape;3093;p67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4" name="Google Shape;3094;p67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5" name="Google Shape;3095;p67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6" name="Google Shape;3096;p67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7" name="Google Shape;3097;p67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8" name="Google Shape;3098;p67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9" name="Google Shape;3099;p67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0" name="Google Shape;3100;p67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1" name="Google Shape;3101;p67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2" name="Google Shape;3102;p67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3" name="Google Shape;3103;p67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4" name="Google Shape;3104;p67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5" name="Google Shape;3105;p67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6" name="Google Shape;3106;p67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7" name="Google Shape;3107;p67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8" name="Google Shape;3108;p67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9" name="Google Shape;3109;p67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0" name="Google Shape;3110;p67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1" name="Google Shape;3111;p67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2" name="Google Shape;3112;p67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3" name="Google Shape;3113;p67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4" name="Google Shape;3114;p67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5" name="Google Shape;3115;p67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6" name="Google Shape;3116;p67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17" name="Google Shape;3117;p67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18" name="Google Shape;3118;p67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19" name="Google Shape;3119;p67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0" name="Google Shape;3120;p67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1" name="Google Shape;3121;p67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2" name="Google Shape;3122;p67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3" name="Google Shape;3123;p67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4" name="Google Shape;3124;p67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5" name="Google Shape;3125;p67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6" name="Google Shape;3126;p67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7" name="Google Shape;3127;p67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8" name="Google Shape;3128;p67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9" name="Google Shape;3129;p67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0" name="Google Shape;3130;p67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31" name="Google Shape;3131;p67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32" name="Google Shape;3132;p67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33" name="Google Shape;3133;p67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34" name="Google Shape;3134;p67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35" name="Google Shape;3135;p67"/>
          <p:cNvSpPr txBox="1"/>
          <p:nvPr/>
        </p:nvSpPr>
        <p:spPr>
          <a:xfrm>
            <a:off x="3563829" y="1301800"/>
            <a:ext cx="18981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Another Core Sample</a:t>
            </a:r>
            <a:endParaRPr b="1" sz="1000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136" name="Google Shape;3136;p67"/>
          <p:cNvCxnSpPr>
            <a:endCxn id="3095" idx="3"/>
          </p:cNvCxnSpPr>
          <p:nvPr/>
        </p:nvCxnSpPr>
        <p:spPr>
          <a:xfrm flipH="1">
            <a:off x="3649100" y="1505321"/>
            <a:ext cx="340200" cy="234600"/>
          </a:xfrm>
          <a:prstGeom prst="straightConnector1">
            <a:avLst/>
          </a:prstGeom>
          <a:noFill/>
          <a:ln cap="flat" cmpd="sng" w="19050">
            <a:solidFill>
              <a:srgbClr val="FF629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68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Take observation &amp; define 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142" name="Google Shape;3142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143" name="Google Shape;3143;p6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44" name="Google Shape;3144;p68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145" name="Google Shape;3145;p68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146" name="Google Shape;3146;p68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7" name="Google Shape;3147;p68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8" name="Google Shape;3148;p68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9" name="Google Shape;3149;p68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0" name="Google Shape;3150;p68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1" name="Google Shape;3151;p68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2" name="Google Shape;3152;p68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3" name="Google Shape;3153;p68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4" name="Google Shape;3154;p68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5" name="Google Shape;3155;p68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6" name="Google Shape;3156;p68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7" name="Google Shape;3157;p68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8" name="Google Shape;3158;p68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9" name="Google Shape;3159;p68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0" name="Google Shape;3160;p68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1" name="Google Shape;3161;p68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2" name="Google Shape;3162;p68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3" name="Google Shape;3163;p68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4" name="Google Shape;3164;p68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5" name="Google Shape;3165;p68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6" name="Google Shape;3166;p68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7" name="Google Shape;3167;p68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8" name="Google Shape;3168;p68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9" name="Google Shape;3169;p68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0" name="Google Shape;3170;p68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1" name="Google Shape;3171;p68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2" name="Google Shape;3172;p68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3" name="Google Shape;3173;p68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4" name="Google Shape;3174;p68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5" name="Google Shape;3175;p68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6" name="Google Shape;3176;p68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7" name="Google Shape;3177;p68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8" name="Google Shape;3178;p68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9" name="Google Shape;3179;p68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0" name="Google Shape;3180;p68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1" name="Google Shape;3181;p68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2" name="Google Shape;3182;p68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3" name="Google Shape;3183;p68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4" name="Google Shape;3184;p68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5" name="Google Shape;3185;p68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6" name="Google Shape;3186;p68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7" name="Google Shape;3187;p68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8" name="Google Shape;3188;p68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9" name="Google Shape;3189;p68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0" name="Google Shape;3190;p68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1" name="Google Shape;3191;p68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2" name="Google Shape;3192;p68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3" name="Google Shape;3193;p68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4" name="Google Shape;3194;p68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5" name="Google Shape;3195;p68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6" name="Google Shape;3196;p68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7" name="Google Shape;3197;p68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8" name="Google Shape;3198;p68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99" name="Google Shape;3199;p68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0" name="Google Shape;3200;p68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1" name="Google Shape;3201;p68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2" name="Google Shape;3202;p68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3" name="Google Shape;3203;p68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4" name="Google Shape;3204;p68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5" name="Google Shape;3205;p68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6" name="Google Shape;3206;p68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7" name="Google Shape;3207;p68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8" name="Google Shape;3208;p68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9" name="Google Shape;3209;p68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0" name="Google Shape;3210;p68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1" name="Google Shape;3211;p68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2" name="Google Shape;3212;p68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3" name="Google Shape;3213;p68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14" name="Google Shape;3214;p68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15" name="Google Shape;3215;p68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16" name="Google Shape;3216;p68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0" name="Shape 3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1" name="Google Shape;3221;p69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Fast Forward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222" name="Google Shape;322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223" name="Google Shape;3223;p69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24" name="Google Shape;3224;p69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25" name="Google Shape;3225;p69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226" name="Google Shape;3226;p69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7" name="Google Shape;3227;p69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8" name="Google Shape;3228;p69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9" name="Google Shape;3229;p69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0" name="Google Shape;3230;p69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1" name="Google Shape;3231;p69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2" name="Google Shape;3232;p69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3" name="Google Shape;3233;p69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4" name="Google Shape;3234;p69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5" name="Google Shape;3235;p69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6" name="Google Shape;3236;p69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7" name="Google Shape;3237;p69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8" name="Google Shape;3238;p69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9" name="Google Shape;3239;p69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0" name="Google Shape;3240;p69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1" name="Google Shape;3241;p69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2" name="Google Shape;3242;p69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3" name="Google Shape;3243;p69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4" name="Google Shape;3244;p69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5" name="Google Shape;3245;p69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6" name="Google Shape;3246;p69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7" name="Google Shape;3247;p69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8" name="Google Shape;3248;p69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9" name="Google Shape;3249;p69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0" name="Google Shape;3250;p69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1" name="Google Shape;3251;p69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2" name="Google Shape;3252;p69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3" name="Google Shape;3253;p69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4" name="Google Shape;3254;p69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5" name="Google Shape;3255;p69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6" name="Google Shape;3256;p69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7" name="Google Shape;3257;p69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8" name="Google Shape;3258;p69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9" name="Google Shape;3259;p69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0" name="Google Shape;3260;p69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1" name="Google Shape;3261;p69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2" name="Google Shape;3262;p69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3" name="Google Shape;3263;p69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4" name="Google Shape;3264;p69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5" name="Google Shape;3265;p69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6" name="Google Shape;3266;p69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7" name="Google Shape;3267;p69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69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9" name="Google Shape;3269;p69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0" name="Google Shape;3270;p69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1" name="Google Shape;3271;p69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2" name="Google Shape;3272;p69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3" name="Google Shape;3273;p69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4" name="Google Shape;3274;p69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5" name="Google Shape;3275;p69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6" name="Google Shape;3276;p69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7" name="Google Shape;3277;p69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8" name="Google Shape;3278;p69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79" name="Google Shape;3279;p69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0" name="Google Shape;3280;p69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1" name="Google Shape;3281;p69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2" name="Google Shape;3282;p69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3" name="Google Shape;3283;p69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4" name="Google Shape;3284;p69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5" name="Google Shape;3285;p69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6" name="Google Shape;3286;p69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7" name="Google Shape;3287;p69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8" name="Google Shape;3288;p69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9" name="Google Shape;3289;p69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0" name="Google Shape;3290;p69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1" name="Google Shape;3291;p69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2" name="Google Shape;3292;p69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3" name="Google Shape;3293;p69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94" name="Google Shape;3294;p69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95" name="Google Shape;3295;p69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96" name="Google Shape;3296;p69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0" name="Shape 3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1" name="Google Shape;3301;p70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Non-core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302" name="Google Shape;3302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303" name="Google Shape;3303;p7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04" name="Google Shape;3304;p70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305" name="Google Shape;3305;p70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306" name="Google Shape;3306;p70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7" name="Google Shape;3307;p70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8" name="Google Shape;3308;p70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9" name="Google Shape;3309;p70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0" name="Google Shape;3310;p70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1" name="Google Shape;3311;p70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2" name="Google Shape;3312;p70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3" name="Google Shape;3313;p70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4" name="Google Shape;3314;p70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5" name="Google Shape;3315;p70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6" name="Google Shape;3316;p70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7" name="Google Shape;3317;p70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8" name="Google Shape;3318;p70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9" name="Google Shape;3319;p70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0" name="Google Shape;3320;p70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1" name="Google Shape;3321;p70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2" name="Google Shape;3322;p70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3" name="Google Shape;3323;p70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4" name="Google Shape;3324;p70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5" name="Google Shape;3325;p70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6" name="Google Shape;3326;p70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7" name="Google Shape;3327;p70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8" name="Google Shape;3328;p70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9" name="Google Shape;3329;p70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0" name="Google Shape;3330;p70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1" name="Google Shape;3331;p70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2" name="Google Shape;3332;p70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3" name="Google Shape;3333;p70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4" name="Google Shape;3334;p70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5" name="Google Shape;3335;p70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6" name="Google Shape;3336;p70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7" name="Google Shape;3337;p70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8" name="Google Shape;3338;p70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9" name="Google Shape;3339;p70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0" name="Google Shape;3340;p70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1" name="Google Shape;3341;p70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2" name="Google Shape;3342;p70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3" name="Google Shape;3343;p70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4" name="Google Shape;3344;p70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5" name="Google Shape;3345;p70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6" name="Google Shape;3346;p70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7" name="Google Shape;3347;p70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8" name="Google Shape;3348;p70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9" name="Google Shape;3349;p70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0" name="Google Shape;3350;p70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1" name="Google Shape;3351;p70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2" name="Google Shape;3352;p70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3" name="Google Shape;3353;p70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4" name="Google Shape;3354;p70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5" name="Google Shape;3355;p70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6" name="Google Shape;3356;p70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7" name="Google Shape;3357;p70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8" name="Google Shape;3358;p70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59" name="Google Shape;3359;p70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0" name="Google Shape;3360;p70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1" name="Google Shape;3361;p70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2" name="Google Shape;3362;p70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3" name="Google Shape;3363;p70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4" name="Google Shape;3364;p70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5" name="Google Shape;3365;p70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6" name="Google Shape;3366;p70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7" name="Google Shape;3367;p70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8" name="Google Shape;3368;p70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9" name="Google Shape;3369;p70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0" name="Google Shape;3370;p70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1" name="Google Shape;3371;p70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2" name="Google Shape;3372;p70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3" name="Google Shape;3373;p70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74" name="Google Shape;3374;p70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75" name="Google Shape;3375;p70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76" name="Google Shape;3376;p70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77" name="Google Shape;3377;p70"/>
          <p:cNvSpPr txBox="1"/>
          <p:nvPr/>
        </p:nvSpPr>
        <p:spPr>
          <a:xfrm>
            <a:off x="2349800" y="2151075"/>
            <a:ext cx="263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?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78" name="Google Shape;3378;p70"/>
          <p:cNvSpPr txBox="1"/>
          <p:nvPr/>
        </p:nvSpPr>
        <p:spPr>
          <a:xfrm>
            <a:off x="5553300" y="2021325"/>
            <a:ext cx="263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?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2" name="Shape 3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3" name="Google Shape;3383;p71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Non-core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384" name="Google Shape;3384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385" name="Google Shape;3385;p71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86" name="Google Shape;3386;p71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387" name="Google Shape;3387;p71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388" name="Google Shape;3388;p71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9" name="Google Shape;3389;p71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0" name="Google Shape;3390;p71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1" name="Google Shape;3391;p71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2" name="Google Shape;3392;p71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3" name="Google Shape;3393;p71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4" name="Google Shape;3394;p71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5" name="Google Shape;3395;p71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6" name="Google Shape;3396;p71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7" name="Google Shape;3397;p71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8" name="Google Shape;3398;p71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9" name="Google Shape;3399;p71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0" name="Google Shape;3400;p71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1" name="Google Shape;3401;p71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2" name="Google Shape;3402;p71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3" name="Google Shape;3403;p71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4" name="Google Shape;3404;p71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5" name="Google Shape;3405;p71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6" name="Google Shape;3406;p71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7" name="Google Shape;3407;p71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8" name="Google Shape;3408;p71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9" name="Google Shape;3409;p71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0" name="Google Shape;3410;p71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1" name="Google Shape;3411;p71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2" name="Google Shape;3412;p71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3" name="Google Shape;3413;p71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4" name="Google Shape;3414;p71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5" name="Google Shape;3415;p71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6" name="Google Shape;3416;p71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7" name="Google Shape;3417;p71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8" name="Google Shape;3418;p71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9" name="Google Shape;3419;p71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0" name="Google Shape;3420;p71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1" name="Google Shape;3421;p71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2" name="Google Shape;3422;p71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3" name="Google Shape;3423;p71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4" name="Google Shape;3424;p71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5" name="Google Shape;3425;p71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6" name="Google Shape;3426;p71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7" name="Google Shape;3427;p71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8" name="Google Shape;3428;p71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9" name="Google Shape;3429;p71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0" name="Google Shape;3430;p71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1" name="Google Shape;3431;p71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2" name="Google Shape;3432;p71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3" name="Google Shape;3433;p71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4" name="Google Shape;3434;p71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5" name="Google Shape;3435;p71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6" name="Google Shape;3436;p71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7" name="Google Shape;3437;p71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8" name="Google Shape;3438;p71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9" name="Google Shape;3439;p71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0" name="Google Shape;3440;p71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41" name="Google Shape;3441;p71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2" name="Google Shape;3442;p71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3" name="Google Shape;3443;p71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4" name="Google Shape;3444;p71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5" name="Google Shape;3445;p71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6" name="Google Shape;3446;p71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7" name="Google Shape;3447;p71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8" name="Google Shape;3448;p71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9" name="Google Shape;3449;p71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0" name="Google Shape;3450;p71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1" name="Google Shape;3451;p71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2" name="Google Shape;3452;p71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3" name="Google Shape;3453;p71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4" name="Google Shape;3454;p71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55" name="Google Shape;3455;p71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56" name="Google Shape;3456;p71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57" name="Google Shape;3457;p71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58" name="Google Shape;3458;p71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Step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41" name="Google Shape;14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18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44" name="Google Shape;144;p18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45" name="Google Shape;145;p18"/>
          <p:cNvSpPr/>
          <p:nvPr/>
        </p:nvSpPr>
        <p:spPr>
          <a:xfrm>
            <a:off x="21721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2476950" y="3617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>
            <a:off x="2553150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>
            <a:off x="28579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2553150" y="3008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40771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38485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36199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3924750" y="2931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3162750" y="2474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3391350" y="2703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>
            <a:off x="3391350" y="2398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3543750" y="2550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2354850" y="24404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3339900" y="32434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3974250" y="2592839"/>
            <a:ext cx="198300" cy="167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3593250" y="2592839"/>
            <a:ext cx="198300" cy="1677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" name="Google Shape;162;p18"/>
          <p:cNvCxnSpPr>
            <a:endCxn id="161" idx="3"/>
          </p:cNvCxnSpPr>
          <p:nvPr/>
        </p:nvCxnSpPr>
        <p:spPr>
          <a:xfrm rot="10800000">
            <a:off x="3791550" y="2676689"/>
            <a:ext cx="18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" name="Google Shape;163;p18"/>
          <p:cNvSpPr/>
          <p:nvPr/>
        </p:nvSpPr>
        <p:spPr>
          <a:xfrm>
            <a:off x="3708525" y="3260639"/>
            <a:ext cx="198300" cy="1677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" name="Google Shape;164;p18"/>
          <p:cNvCxnSpPr>
            <a:stCxn id="159" idx="3"/>
            <a:endCxn id="163" idx="1"/>
          </p:cNvCxnSpPr>
          <p:nvPr/>
        </p:nvCxnSpPr>
        <p:spPr>
          <a:xfrm>
            <a:off x="3538200" y="3327289"/>
            <a:ext cx="170400" cy="1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5" name="Google Shape;165;p18"/>
          <p:cNvSpPr/>
          <p:nvPr/>
        </p:nvSpPr>
        <p:spPr>
          <a:xfrm>
            <a:off x="2354850" y="3196739"/>
            <a:ext cx="198300" cy="167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6" name="Google Shape;166;p18"/>
          <p:cNvCxnSpPr>
            <a:stCxn id="158" idx="2"/>
            <a:endCxn id="165" idx="0"/>
          </p:cNvCxnSpPr>
          <p:nvPr/>
        </p:nvCxnSpPr>
        <p:spPr>
          <a:xfrm>
            <a:off x="2454000" y="2608139"/>
            <a:ext cx="0" cy="58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2" name="Shape 3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3" name="Google Shape;3463;p72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Non-core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464" name="Google Shape;346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465" name="Google Shape;3465;p72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66" name="Google Shape;3466;p72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467" name="Google Shape;3467;p72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468" name="Google Shape;3468;p72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9" name="Google Shape;3469;p72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0" name="Google Shape;3470;p72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1" name="Google Shape;3471;p72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2" name="Google Shape;3472;p72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3" name="Google Shape;3473;p72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4" name="Google Shape;3474;p72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5" name="Google Shape;3475;p72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72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7" name="Google Shape;3477;p72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8" name="Google Shape;3478;p72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9" name="Google Shape;3479;p72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0" name="Google Shape;3480;p72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1" name="Google Shape;3481;p72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2" name="Google Shape;3482;p72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3" name="Google Shape;3483;p72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72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72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72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72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72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9" name="Google Shape;3489;p72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0" name="Google Shape;3490;p72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1" name="Google Shape;3491;p72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72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3" name="Google Shape;3493;p72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72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72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6" name="Google Shape;3496;p72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7" name="Google Shape;3497;p72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72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72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72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1" name="Google Shape;3501;p72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2" name="Google Shape;3502;p72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3" name="Google Shape;3503;p72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4" name="Google Shape;3504;p72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72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72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72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8" name="Google Shape;3508;p72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9" name="Google Shape;3509;p72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0" name="Google Shape;3510;p72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1" name="Google Shape;3511;p72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2" name="Google Shape;3512;p72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3" name="Google Shape;3513;p72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4" name="Google Shape;3514;p72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5" name="Google Shape;3515;p72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6" name="Google Shape;3516;p72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7" name="Google Shape;3517;p72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8" name="Google Shape;3518;p72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9" name="Google Shape;3519;p72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0" name="Google Shape;3520;p72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21" name="Google Shape;3521;p72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2" name="Google Shape;3522;p72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3" name="Google Shape;3523;p72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4" name="Google Shape;3524;p72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5" name="Google Shape;3525;p72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6" name="Google Shape;3526;p72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7" name="Google Shape;3527;p72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8" name="Google Shape;3528;p72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9" name="Google Shape;3529;p72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0" name="Google Shape;3530;p72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1" name="Google Shape;3531;p72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2" name="Google Shape;3532;p72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3" name="Google Shape;3533;p72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4" name="Google Shape;3534;p72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35" name="Google Shape;3535;p72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6" name="Google Shape;3536;p72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7" name="Google Shape;3537;p72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8" name="Google Shape;3538;p72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9" name="Google Shape;3539;p72"/>
          <p:cNvSpPr txBox="1"/>
          <p:nvPr/>
        </p:nvSpPr>
        <p:spPr>
          <a:xfrm>
            <a:off x="3102304" y="2338700"/>
            <a:ext cx="18981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Non-c</a:t>
            </a:r>
            <a:r>
              <a:rPr b="1" lang="fr" sz="1000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ore samples</a:t>
            </a:r>
            <a:endParaRPr b="1" sz="1000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540" name="Google Shape;3540;p72"/>
          <p:cNvCxnSpPr>
            <a:stCxn id="3539" idx="0"/>
            <a:endCxn id="3509" idx="0"/>
          </p:cNvCxnSpPr>
          <p:nvPr/>
        </p:nvCxnSpPr>
        <p:spPr>
          <a:xfrm rot="10800000">
            <a:off x="2736154" y="2086700"/>
            <a:ext cx="1315200" cy="252000"/>
          </a:xfrm>
          <a:prstGeom prst="straightConnector1">
            <a:avLst/>
          </a:prstGeom>
          <a:noFill/>
          <a:ln cap="flat" cmpd="sng" w="19050">
            <a:solidFill>
              <a:srgbClr val="FF629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41" name="Google Shape;3541;p72"/>
          <p:cNvCxnSpPr>
            <a:stCxn id="3539" idx="0"/>
            <a:endCxn id="3519" idx="1"/>
          </p:cNvCxnSpPr>
          <p:nvPr/>
        </p:nvCxnSpPr>
        <p:spPr>
          <a:xfrm flipH="1" rot="10800000">
            <a:off x="4051354" y="2011100"/>
            <a:ext cx="1468500" cy="327600"/>
          </a:xfrm>
          <a:prstGeom prst="straightConnector1">
            <a:avLst/>
          </a:prstGeom>
          <a:noFill/>
          <a:ln cap="flat" cmpd="sng" w="19050">
            <a:solidFill>
              <a:srgbClr val="FF629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5" name="Shape 3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6" name="Google Shape;3546;p73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Non-core samples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547" name="Google Shape;3547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548" name="Google Shape;3548;p73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49" name="Google Shape;3549;p73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550" name="Google Shape;3550;p73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551" name="Google Shape;3551;p73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2" name="Google Shape;3552;p73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3" name="Google Shape;3553;p73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4" name="Google Shape;3554;p73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5" name="Google Shape;3555;p73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6" name="Google Shape;3556;p73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7" name="Google Shape;3557;p73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8" name="Google Shape;3558;p73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9" name="Google Shape;3559;p73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0" name="Google Shape;3560;p73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1" name="Google Shape;3561;p73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2" name="Google Shape;3562;p73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3" name="Google Shape;3563;p73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4" name="Google Shape;3564;p73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5" name="Google Shape;3565;p73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6" name="Google Shape;3566;p73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7" name="Google Shape;3567;p73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8" name="Google Shape;3568;p73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9" name="Google Shape;3569;p73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0" name="Google Shape;3570;p73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1" name="Google Shape;3571;p73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2" name="Google Shape;3572;p73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3" name="Google Shape;3573;p73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4" name="Google Shape;3574;p73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5" name="Google Shape;3575;p73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6" name="Google Shape;3576;p73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7" name="Google Shape;3577;p73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8" name="Google Shape;3578;p73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9" name="Google Shape;3579;p73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0" name="Google Shape;3580;p73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1" name="Google Shape;3581;p73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2" name="Google Shape;3582;p73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3" name="Google Shape;3583;p73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4" name="Google Shape;3584;p73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5" name="Google Shape;3585;p73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6" name="Google Shape;3586;p73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7" name="Google Shape;3587;p73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8" name="Google Shape;3588;p73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9" name="Google Shape;3589;p73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0" name="Google Shape;3590;p73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1" name="Google Shape;3591;p73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2" name="Google Shape;3592;p73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3" name="Google Shape;3593;p73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4" name="Google Shape;3594;p73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5" name="Google Shape;3595;p73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6" name="Google Shape;3596;p73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7" name="Google Shape;3597;p73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8" name="Google Shape;3598;p73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9" name="Google Shape;3599;p73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0" name="Google Shape;3600;p73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1" name="Google Shape;3601;p73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2" name="Google Shape;3602;p73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3" name="Google Shape;3603;p73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04" name="Google Shape;3604;p73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5" name="Google Shape;3605;p73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6" name="Google Shape;3606;p73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7" name="Google Shape;3607;p73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8" name="Google Shape;3608;p73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9" name="Google Shape;3609;p73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0" name="Google Shape;3610;p73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1" name="Google Shape;3611;p73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2" name="Google Shape;3612;p73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3" name="Google Shape;3613;p73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4" name="Google Shape;3614;p73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5" name="Google Shape;3615;p73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6" name="Google Shape;3616;p73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7" name="Google Shape;3617;p73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18" name="Google Shape;3618;p73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19" name="Google Shape;3619;p73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20" name="Google Shape;3620;p73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21" name="Google Shape;3621;p73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22" name="Google Shape;3622;p73"/>
          <p:cNvSpPr txBox="1"/>
          <p:nvPr/>
        </p:nvSpPr>
        <p:spPr>
          <a:xfrm>
            <a:off x="2876724" y="2339638"/>
            <a:ext cx="24174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But within eps from other samples</a:t>
            </a:r>
            <a:endParaRPr b="1" sz="1000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623" name="Google Shape;3623;p73"/>
          <p:cNvCxnSpPr>
            <a:stCxn id="3622" idx="0"/>
            <a:endCxn id="3592" idx="0"/>
          </p:cNvCxnSpPr>
          <p:nvPr/>
        </p:nvCxnSpPr>
        <p:spPr>
          <a:xfrm rot="10800000">
            <a:off x="2736324" y="2086438"/>
            <a:ext cx="1349100" cy="253200"/>
          </a:xfrm>
          <a:prstGeom prst="straightConnector1">
            <a:avLst/>
          </a:prstGeom>
          <a:noFill/>
          <a:ln cap="flat" cmpd="sng" w="19050">
            <a:solidFill>
              <a:srgbClr val="FF629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24" name="Google Shape;3624;p73"/>
          <p:cNvCxnSpPr>
            <a:stCxn id="3622" idx="0"/>
            <a:endCxn id="3602" idx="1"/>
          </p:cNvCxnSpPr>
          <p:nvPr/>
        </p:nvCxnSpPr>
        <p:spPr>
          <a:xfrm flipH="1" rot="10800000">
            <a:off x="4085424" y="2011138"/>
            <a:ext cx="1434600" cy="328500"/>
          </a:xfrm>
          <a:prstGeom prst="straightConnector1">
            <a:avLst/>
          </a:prstGeom>
          <a:noFill/>
          <a:ln cap="flat" cmpd="sng" w="19050">
            <a:solidFill>
              <a:srgbClr val="FF629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8" name="Shape 3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9" name="Google Shape;3629;p74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Define outliers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630" name="Google Shape;3630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631" name="Google Shape;3631;p74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32" name="Google Shape;3632;p74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633" name="Google Shape;3633;p74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634" name="Google Shape;3634;p74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5" name="Google Shape;3635;p74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6" name="Google Shape;3636;p74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7" name="Google Shape;3637;p74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8" name="Google Shape;3638;p74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9" name="Google Shape;3639;p74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0" name="Google Shape;3640;p74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1" name="Google Shape;3641;p74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2" name="Google Shape;3642;p74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3" name="Google Shape;3643;p74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4" name="Google Shape;3644;p74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5" name="Google Shape;3645;p74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6" name="Google Shape;3646;p74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7" name="Google Shape;3647;p74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8" name="Google Shape;3648;p74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9" name="Google Shape;3649;p74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0" name="Google Shape;3650;p74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1" name="Google Shape;3651;p74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2" name="Google Shape;3652;p74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3" name="Google Shape;3653;p74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4" name="Google Shape;3654;p74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5" name="Google Shape;3655;p74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6" name="Google Shape;3656;p74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7" name="Google Shape;3657;p74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8" name="Google Shape;3658;p74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9" name="Google Shape;3659;p74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0" name="Google Shape;3660;p74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1" name="Google Shape;3661;p74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2" name="Google Shape;3662;p74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3" name="Google Shape;3663;p74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4" name="Google Shape;3664;p74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5" name="Google Shape;3665;p74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6" name="Google Shape;3666;p74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7" name="Google Shape;3667;p74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8" name="Google Shape;3668;p74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9" name="Google Shape;3669;p74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0" name="Google Shape;3670;p74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1" name="Google Shape;3671;p74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2" name="Google Shape;3672;p74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3" name="Google Shape;3673;p74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4" name="Google Shape;3674;p74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5" name="Google Shape;3675;p74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6" name="Google Shape;3676;p74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7" name="Google Shape;3677;p74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8" name="Google Shape;3678;p74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9" name="Google Shape;3679;p74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0" name="Google Shape;3680;p74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1" name="Google Shape;3681;p74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2" name="Google Shape;3682;p74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3" name="Google Shape;3683;p74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4" name="Google Shape;3684;p74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5" name="Google Shape;3685;p74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6" name="Google Shape;3686;p74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87" name="Google Shape;3687;p74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8" name="Google Shape;3688;p74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9" name="Google Shape;3689;p74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0" name="Google Shape;3690;p74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1" name="Google Shape;3691;p74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2" name="Google Shape;3692;p74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3" name="Google Shape;3693;p74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4" name="Google Shape;3694;p74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5" name="Google Shape;3695;p74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6" name="Google Shape;3696;p74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7" name="Google Shape;3697;p74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8" name="Google Shape;3698;p74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9" name="Google Shape;3699;p74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0" name="Google Shape;3700;p74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01" name="Google Shape;3701;p74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02" name="Google Shape;3702;p74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03" name="Google Shape;3703;p74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04" name="Google Shape;3704;p74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05" name="Google Shape;3705;p74"/>
          <p:cNvSpPr/>
          <p:nvPr/>
        </p:nvSpPr>
        <p:spPr>
          <a:xfrm>
            <a:off x="5712575" y="246688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9" name="Shape 3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0" name="Google Shape;3710;p75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Define outliers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711" name="Google Shape;3711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712" name="Google Shape;3712;p7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13" name="Google Shape;3713;p75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714" name="Google Shape;3714;p75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715" name="Google Shape;3715;p75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6" name="Google Shape;3716;p75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7" name="Google Shape;3717;p75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8" name="Google Shape;3718;p75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9" name="Google Shape;3719;p75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0" name="Google Shape;3720;p75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1" name="Google Shape;3721;p75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2" name="Google Shape;3722;p75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3" name="Google Shape;3723;p75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4" name="Google Shape;3724;p75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5" name="Google Shape;3725;p75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6" name="Google Shape;3726;p75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7" name="Google Shape;3727;p75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8" name="Google Shape;3728;p75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9" name="Google Shape;3729;p75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0" name="Google Shape;3730;p75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1" name="Google Shape;3731;p75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2" name="Google Shape;3732;p75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3" name="Google Shape;3733;p75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4" name="Google Shape;3734;p75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5" name="Google Shape;3735;p75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6" name="Google Shape;3736;p75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7" name="Google Shape;3737;p75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8" name="Google Shape;3738;p75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9" name="Google Shape;3739;p75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0" name="Google Shape;3740;p75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1" name="Google Shape;3741;p75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2" name="Google Shape;3742;p75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3" name="Google Shape;3743;p75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4" name="Google Shape;3744;p75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5" name="Google Shape;3745;p75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6" name="Google Shape;3746;p75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7" name="Google Shape;3747;p75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8" name="Google Shape;3748;p75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9" name="Google Shape;3749;p75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0" name="Google Shape;3750;p75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1" name="Google Shape;3751;p75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2" name="Google Shape;3752;p75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3" name="Google Shape;3753;p75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4" name="Google Shape;3754;p75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5" name="Google Shape;3755;p75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6" name="Google Shape;3756;p75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7" name="Google Shape;3757;p75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8" name="Google Shape;3758;p75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9" name="Google Shape;3759;p75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0" name="Google Shape;3760;p75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1" name="Google Shape;3761;p75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2" name="Google Shape;3762;p75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3" name="Google Shape;3763;p75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4" name="Google Shape;3764;p75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5" name="Google Shape;3765;p75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6" name="Google Shape;3766;p75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7" name="Google Shape;3767;p75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68" name="Google Shape;3768;p75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9" name="Google Shape;3769;p75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0" name="Google Shape;3770;p75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1" name="Google Shape;3771;p75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2" name="Google Shape;3772;p75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3" name="Google Shape;3773;p75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4" name="Google Shape;3774;p75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5" name="Google Shape;3775;p75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6" name="Google Shape;3776;p75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7" name="Google Shape;3777;p75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8" name="Google Shape;3778;p75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9" name="Google Shape;3779;p75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0" name="Google Shape;3780;p75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1" name="Google Shape;3781;p75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82" name="Google Shape;3782;p75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83" name="Google Shape;3783;p75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84" name="Google Shape;3784;p75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85" name="Google Shape;3785;p75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86" name="Google Shape;3786;p75"/>
          <p:cNvSpPr/>
          <p:nvPr/>
        </p:nvSpPr>
        <p:spPr>
          <a:xfrm>
            <a:off x="5712575" y="246688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7" name="Google Shape;3787;p75"/>
          <p:cNvSpPr txBox="1"/>
          <p:nvPr/>
        </p:nvSpPr>
        <p:spPr>
          <a:xfrm>
            <a:off x="6011424" y="2578413"/>
            <a:ext cx="24174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No min_samples around</a:t>
            </a:r>
            <a:endParaRPr b="1" sz="1000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Further than eps away</a:t>
            </a:r>
            <a:endParaRPr b="1" sz="1000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788" name="Google Shape;3788;p75"/>
          <p:cNvCxnSpPr>
            <a:stCxn id="3786" idx="2"/>
          </p:cNvCxnSpPr>
          <p:nvPr/>
        </p:nvCxnSpPr>
        <p:spPr>
          <a:xfrm rot="10800000">
            <a:off x="5425660" y="2260038"/>
            <a:ext cx="313200" cy="311700"/>
          </a:xfrm>
          <a:prstGeom prst="straightConnector1">
            <a:avLst/>
          </a:prstGeom>
          <a:noFill/>
          <a:ln cap="flat" cmpd="sng" w="19050">
            <a:solidFill>
              <a:srgbClr val="FF629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89" name="Google Shape;3789;p75"/>
          <p:cNvCxnSpPr>
            <a:stCxn id="3786" idx="2"/>
          </p:cNvCxnSpPr>
          <p:nvPr/>
        </p:nvCxnSpPr>
        <p:spPr>
          <a:xfrm flipH="1">
            <a:off x="5164660" y="2571738"/>
            <a:ext cx="574200" cy="268500"/>
          </a:xfrm>
          <a:prstGeom prst="straightConnector1">
            <a:avLst/>
          </a:prstGeom>
          <a:noFill/>
          <a:ln cap="flat" cmpd="sng" w="19050">
            <a:solidFill>
              <a:srgbClr val="FF629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3" name="Shape 3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4" name="Google Shape;3794;p76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Define outliers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795" name="Google Shape;3795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796" name="Google Shape;3796;p76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97" name="Google Shape;3797;p76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798" name="Google Shape;3798;p76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799" name="Google Shape;3799;p76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0" name="Google Shape;3800;p76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1" name="Google Shape;3801;p76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2" name="Google Shape;3802;p76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3" name="Google Shape;3803;p76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4" name="Google Shape;3804;p76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5" name="Google Shape;3805;p76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6" name="Google Shape;3806;p76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7" name="Google Shape;3807;p76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8" name="Google Shape;3808;p76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9" name="Google Shape;3809;p76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0" name="Google Shape;3810;p76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1" name="Google Shape;3811;p76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2" name="Google Shape;3812;p76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3" name="Google Shape;3813;p76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4" name="Google Shape;3814;p76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5" name="Google Shape;3815;p76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6" name="Google Shape;3816;p76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7" name="Google Shape;3817;p76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8" name="Google Shape;3818;p76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9" name="Google Shape;3819;p76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0" name="Google Shape;3820;p76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1" name="Google Shape;3821;p76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2" name="Google Shape;3822;p76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3" name="Google Shape;3823;p76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4" name="Google Shape;3824;p76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5" name="Google Shape;3825;p76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6" name="Google Shape;3826;p76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7" name="Google Shape;3827;p76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8" name="Google Shape;3828;p76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9" name="Google Shape;3829;p76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0" name="Google Shape;3830;p76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1" name="Google Shape;3831;p76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2" name="Google Shape;3832;p76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3" name="Google Shape;3833;p76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4" name="Google Shape;3834;p76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5" name="Google Shape;3835;p76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6" name="Google Shape;3836;p76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7" name="Google Shape;3837;p76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8" name="Google Shape;3838;p76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9" name="Google Shape;3839;p76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0" name="Google Shape;3840;p76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1" name="Google Shape;3841;p76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2" name="Google Shape;3842;p76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3" name="Google Shape;3843;p76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4" name="Google Shape;3844;p76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5" name="Google Shape;3845;p76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6" name="Google Shape;3846;p76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7" name="Google Shape;3847;p76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8" name="Google Shape;3848;p76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9" name="Google Shape;3849;p76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0" name="Google Shape;3850;p76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1" name="Google Shape;3851;p76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52" name="Google Shape;3852;p76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3" name="Google Shape;3853;p76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4" name="Google Shape;3854;p76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5" name="Google Shape;3855;p76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6" name="Google Shape;3856;p76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7" name="Google Shape;3857;p76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8" name="Google Shape;3858;p76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9" name="Google Shape;3859;p76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0" name="Google Shape;3860;p76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1" name="Google Shape;3861;p76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2" name="Google Shape;3862;p76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3" name="Google Shape;3863;p76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4" name="Google Shape;3864;p76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5" name="Google Shape;3865;p76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6" name="Google Shape;3866;p76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67" name="Google Shape;3867;p76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68" name="Google Shape;3868;p76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69" name="Google Shape;3869;p76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70" name="Google Shape;3870;p76"/>
          <p:cNvSpPr/>
          <p:nvPr/>
        </p:nvSpPr>
        <p:spPr>
          <a:xfrm>
            <a:off x="5712575" y="246688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1" name="Google Shape;3871;p76"/>
          <p:cNvSpPr txBox="1"/>
          <p:nvPr/>
        </p:nvSpPr>
        <p:spPr>
          <a:xfrm>
            <a:off x="6011424" y="2578413"/>
            <a:ext cx="24174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000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Outlier</a:t>
            </a:r>
            <a:endParaRPr b="1" sz="1000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5" name="Shape 3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6" name="Google Shape;3876;p77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Same process with second cluster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877" name="Google Shape;3877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878" name="Google Shape;3878;p7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79" name="Google Shape;3879;p77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880" name="Google Shape;3880;p77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81" name="Google Shape;3881;p77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2" name="Google Shape;3882;p77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3" name="Google Shape;3883;p77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4" name="Google Shape;3884;p77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5" name="Google Shape;3885;p77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6" name="Google Shape;3886;p77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7" name="Google Shape;3887;p77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8" name="Google Shape;3888;p77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9" name="Google Shape;3889;p77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0" name="Google Shape;3890;p77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1" name="Google Shape;3891;p77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2" name="Google Shape;3892;p77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3" name="Google Shape;3893;p77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4" name="Google Shape;3894;p77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5" name="Google Shape;3895;p77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6" name="Google Shape;3896;p77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7" name="Google Shape;3897;p77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8" name="Google Shape;3898;p77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9" name="Google Shape;3899;p77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0" name="Google Shape;3900;p77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1" name="Google Shape;3901;p77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2" name="Google Shape;3902;p77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3" name="Google Shape;3903;p77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4" name="Google Shape;3904;p77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5" name="Google Shape;3905;p77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6" name="Google Shape;3906;p77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7" name="Google Shape;3907;p77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8" name="Google Shape;3908;p77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9" name="Google Shape;3909;p77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0" name="Google Shape;3910;p77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1" name="Google Shape;3911;p77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2" name="Google Shape;3912;p77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3" name="Google Shape;3913;p77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4" name="Google Shape;3914;p77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5" name="Google Shape;3915;p77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6" name="Google Shape;3916;p77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7" name="Google Shape;3917;p77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8" name="Google Shape;3918;p77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9" name="Google Shape;3919;p77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0" name="Google Shape;3920;p77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1" name="Google Shape;3921;p77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2" name="Google Shape;3922;p77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3" name="Google Shape;3923;p77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4" name="Google Shape;3924;p77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5" name="Google Shape;3925;p77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6" name="Google Shape;3926;p77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7" name="Google Shape;3927;p77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8" name="Google Shape;3928;p77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9" name="Google Shape;3929;p77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0" name="Google Shape;3930;p77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1" name="Google Shape;3931;p77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2" name="Google Shape;3932;p77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3" name="Google Shape;3933;p77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34" name="Google Shape;3934;p77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5" name="Google Shape;3935;p77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6" name="Google Shape;3936;p77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7" name="Google Shape;3937;p77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8" name="Google Shape;3938;p77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9" name="Google Shape;3939;p77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0" name="Google Shape;3940;p77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1" name="Google Shape;3941;p77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2" name="Google Shape;3942;p77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3" name="Google Shape;3943;p77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4" name="Google Shape;3944;p77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5" name="Google Shape;3945;p77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6" name="Google Shape;3946;p77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7" name="Google Shape;3947;p77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48" name="Google Shape;3948;p77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49" name="Google Shape;3949;p77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50" name="Google Shape;3950;p77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51" name="Google Shape;3951;p77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52" name="Google Shape;3952;p77"/>
          <p:cNvSpPr/>
          <p:nvPr/>
        </p:nvSpPr>
        <p:spPr>
          <a:xfrm>
            <a:off x="5712575" y="246688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6" name="Shape 3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7" name="Google Shape;3957;p78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Same process with second cluster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3958" name="Google Shape;3958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959" name="Google Shape;3959;p7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60" name="Google Shape;3960;p78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961" name="Google Shape;3961;p78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962" name="Google Shape;3962;p78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3" name="Google Shape;3963;p78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4" name="Google Shape;3964;p78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5" name="Google Shape;3965;p78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6" name="Google Shape;3966;p78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7" name="Google Shape;3967;p78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8" name="Google Shape;3968;p78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9" name="Google Shape;3969;p78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0" name="Google Shape;3970;p78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1" name="Google Shape;3971;p78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2" name="Google Shape;3972;p78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3" name="Google Shape;3973;p78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4" name="Google Shape;3974;p78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5" name="Google Shape;3975;p78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6" name="Google Shape;3976;p78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7" name="Google Shape;3977;p78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8" name="Google Shape;3978;p78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9" name="Google Shape;3979;p78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0" name="Google Shape;3980;p78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1" name="Google Shape;3981;p78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2" name="Google Shape;3982;p78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3" name="Google Shape;3983;p78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4" name="Google Shape;3984;p78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5" name="Google Shape;3985;p78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6" name="Google Shape;3986;p78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7" name="Google Shape;3987;p78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8" name="Google Shape;3988;p78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9" name="Google Shape;3989;p78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0" name="Google Shape;3990;p78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1" name="Google Shape;3991;p78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2" name="Google Shape;3992;p78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3" name="Google Shape;3993;p78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4" name="Google Shape;3994;p78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5" name="Google Shape;3995;p78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6" name="Google Shape;3996;p78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7" name="Google Shape;3997;p78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8" name="Google Shape;3998;p78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9" name="Google Shape;3999;p78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0" name="Google Shape;4000;p78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1" name="Google Shape;4001;p78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2" name="Google Shape;4002;p78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3" name="Google Shape;4003;p78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4" name="Google Shape;4004;p78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5" name="Google Shape;4005;p78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6" name="Google Shape;4006;p78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7" name="Google Shape;4007;p78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8" name="Google Shape;4008;p78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9" name="Google Shape;4009;p78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0" name="Google Shape;4010;p78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1" name="Google Shape;4011;p78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2" name="Google Shape;4012;p78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3" name="Google Shape;4013;p78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4" name="Google Shape;4014;p78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15" name="Google Shape;4015;p78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6" name="Google Shape;4016;p78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7" name="Google Shape;4017;p78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8" name="Google Shape;4018;p78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9" name="Google Shape;4019;p78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0" name="Google Shape;4020;p78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1" name="Google Shape;4021;p78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2" name="Google Shape;4022;p78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3" name="Google Shape;4023;p78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4" name="Google Shape;4024;p78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5" name="Google Shape;4025;p78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6" name="Google Shape;4026;p78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7" name="Google Shape;4027;p78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8" name="Google Shape;4028;p78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29" name="Google Shape;4029;p78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30" name="Google Shape;4030;p78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31" name="Google Shape;4031;p78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32" name="Google Shape;4032;p78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33" name="Google Shape;4033;p78"/>
          <p:cNvSpPr/>
          <p:nvPr/>
        </p:nvSpPr>
        <p:spPr>
          <a:xfrm>
            <a:off x="5712575" y="246688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7" name="Shape 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8" name="Google Shape;4038;p79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Same process with second cluster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4039" name="Google Shape;4039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4040" name="Google Shape;4040;p79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41" name="Google Shape;4041;p79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42" name="Google Shape;4042;p79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043" name="Google Shape;4043;p79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4" name="Google Shape;4044;p79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5" name="Google Shape;4045;p79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6" name="Google Shape;4046;p79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7" name="Google Shape;4047;p79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8" name="Google Shape;4048;p79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9" name="Google Shape;4049;p79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0" name="Google Shape;4050;p79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1" name="Google Shape;4051;p79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2" name="Google Shape;4052;p79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3" name="Google Shape;4053;p79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4" name="Google Shape;4054;p79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5" name="Google Shape;4055;p79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6" name="Google Shape;4056;p79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7" name="Google Shape;4057;p79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8" name="Google Shape;4058;p79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9" name="Google Shape;4059;p79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0" name="Google Shape;4060;p79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1" name="Google Shape;4061;p79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2" name="Google Shape;4062;p79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3" name="Google Shape;4063;p79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4" name="Google Shape;4064;p79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5" name="Google Shape;4065;p79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6" name="Google Shape;4066;p79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7" name="Google Shape;4067;p79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8" name="Google Shape;4068;p79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9" name="Google Shape;4069;p79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0" name="Google Shape;4070;p79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1" name="Google Shape;4071;p79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2" name="Google Shape;4072;p79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3" name="Google Shape;4073;p79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4" name="Google Shape;4074;p79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5" name="Google Shape;4075;p79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6" name="Google Shape;4076;p79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7" name="Google Shape;4077;p79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8" name="Google Shape;4078;p79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9" name="Google Shape;4079;p79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0" name="Google Shape;4080;p79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1" name="Google Shape;4081;p79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2" name="Google Shape;4082;p79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3" name="Google Shape;4083;p79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4" name="Google Shape;4084;p79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5" name="Google Shape;4085;p79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6" name="Google Shape;4086;p79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7" name="Google Shape;4087;p79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8" name="Google Shape;4088;p79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9" name="Google Shape;4089;p79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0" name="Google Shape;4090;p79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1" name="Google Shape;4091;p79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2" name="Google Shape;4092;p79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3" name="Google Shape;4093;p79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4" name="Google Shape;4094;p79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5" name="Google Shape;4095;p79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96" name="Google Shape;4096;p79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7" name="Google Shape;4097;p79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8" name="Google Shape;4098;p79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9" name="Google Shape;4099;p79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0" name="Google Shape;4100;p79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1" name="Google Shape;4101;p79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2" name="Google Shape;4102;p79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3" name="Google Shape;4103;p79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4" name="Google Shape;4104;p79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5" name="Google Shape;4105;p79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6" name="Google Shape;4106;p79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7" name="Google Shape;4107;p79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8" name="Google Shape;4108;p79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9" name="Google Shape;4109;p79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10" name="Google Shape;4110;p79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11" name="Google Shape;4111;p79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12" name="Google Shape;4112;p79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13" name="Google Shape;4113;p79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14" name="Google Shape;4114;p79"/>
          <p:cNvSpPr/>
          <p:nvPr/>
        </p:nvSpPr>
        <p:spPr>
          <a:xfrm>
            <a:off x="5712575" y="246688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8" name="Shape 4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9" name="Google Shape;4119;p80"/>
          <p:cNvSpPr txBox="1"/>
          <p:nvPr>
            <p:ph type="title"/>
          </p:nvPr>
        </p:nvSpPr>
        <p:spPr>
          <a:xfrm>
            <a:off x="1192677" y="403300"/>
            <a:ext cx="60975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Example - Same process with second cluster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4120" name="Google Shape;4120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4121" name="Google Shape;4121;p8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22" name="Google Shape;4122;p80"/>
          <p:cNvCxnSpPr/>
          <p:nvPr/>
        </p:nvCxnSpPr>
        <p:spPr>
          <a:xfrm flipH="1" rot="10800000">
            <a:off x="1864700" y="1338450"/>
            <a:ext cx="13500" cy="25998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123" name="Google Shape;4123;p80"/>
          <p:cNvCxnSpPr/>
          <p:nvPr/>
        </p:nvCxnSpPr>
        <p:spPr>
          <a:xfrm flipH="1" rot="10800000">
            <a:off x="1871000" y="3928225"/>
            <a:ext cx="4089600" cy="7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124" name="Google Shape;4124;p80"/>
          <p:cNvSpPr/>
          <p:nvPr/>
        </p:nvSpPr>
        <p:spPr>
          <a:xfrm>
            <a:off x="23013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5" name="Google Shape;4125;p80"/>
          <p:cNvSpPr/>
          <p:nvPr/>
        </p:nvSpPr>
        <p:spPr>
          <a:xfrm>
            <a:off x="25072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6" name="Google Shape;4126;p80"/>
          <p:cNvSpPr/>
          <p:nvPr/>
        </p:nvSpPr>
        <p:spPr>
          <a:xfrm>
            <a:off x="2638600" y="3236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7" name="Google Shape;4127;p80"/>
          <p:cNvSpPr/>
          <p:nvPr/>
        </p:nvSpPr>
        <p:spPr>
          <a:xfrm>
            <a:off x="28882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8" name="Google Shape;4128;p80"/>
          <p:cNvSpPr/>
          <p:nvPr/>
        </p:nvSpPr>
        <p:spPr>
          <a:xfrm>
            <a:off x="2640888" y="295503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9" name="Google Shape;4129;p80"/>
          <p:cNvSpPr/>
          <p:nvPr/>
        </p:nvSpPr>
        <p:spPr>
          <a:xfrm>
            <a:off x="3230125" y="27221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0" name="Google Shape;4130;p80"/>
          <p:cNvSpPr/>
          <p:nvPr/>
        </p:nvSpPr>
        <p:spPr>
          <a:xfrm>
            <a:off x="360547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1" name="Google Shape;4131;p80"/>
          <p:cNvSpPr/>
          <p:nvPr/>
        </p:nvSpPr>
        <p:spPr>
          <a:xfrm>
            <a:off x="3452125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2" name="Google Shape;4132;p80"/>
          <p:cNvSpPr/>
          <p:nvPr/>
        </p:nvSpPr>
        <p:spPr>
          <a:xfrm>
            <a:off x="3490600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3" name="Google Shape;4133;p80"/>
          <p:cNvSpPr/>
          <p:nvPr/>
        </p:nvSpPr>
        <p:spPr>
          <a:xfrm>
            <a:off x="2876725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4" name="Google Shape;4134;p80"/>
          <p:cNvSpPr/>
          <p:nvPr/>
        </p:nvSpPr>
        <p:spPr>
          <a:xfrm>
            <a:off x="3124650" y="32556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5" name="Google Shape;4135;p80"/>
          <p:cNvSpPr/>
          <p:nvPr/>
        </p:nvSpPr>
        <p:spPr>
          <a:xfrm>
            <a:off x="3124650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6" name="Google Shape;4136;p80"/>
          <p:cNvSpPr/>
          <p:nvPr/>
        </p:nvSpPr>
        <p:spPr>
          <a:xfrm>
            <a:off x="3277050" y="3103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7" name="Google Shape;4137;p80"/>
          <p:cNvSpPr/>
          <p:nvPr/>
        </p:nvSpPr>
        <p:spPr>
          <a:xfrm>
            <a:off x="3751075" y="2842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8" name="Google Shape;4138;p80"/>
          <p:cNvSpPr/>
          <p:nvPr/>
        </p:nvSpPr>
        <p:spPr>
          <a:xfrm>
            <a:off x="390302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9" name="Google Shape;4139;p80"/>
          <p:cNvSpPr/>
          <p:nvPr/>
        </p:nvSpPr>
        <p:spPr>
          <a:xfrm>
            <a:off x="3650413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0" name="Google Shape;4140;p80"/>
          <p:cNvSpPr/>
          <p:nvPr/>
        </p:nvSpPr>
        <p:spPr>
          <a:xfrm>
            <a:off x="4040975" y="28835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1" name="Google Shape;4141;p80"/>
          <p:cNvSpPr/>
          <p:nvPr/>
        </p:nvSpPr>
        <p:spPr>
          <a:xfrm>
            <a:off x="4252775" y="29508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2" name="Google Shape;4142;p80"/>
          <p:cNvSpPr/>
          <p:nvPr/>
        </p:nvSpPr>
        <p:spPr>
          <a:xfrm>
            <a:off x="4040975" y="26324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3" name="Google Shape;4143;p80"/>
          <p:cNvSpPr/>
          <p:nvPr/>
        </p:nvSpPr>
        <p:spPr>
          <a:xfrm>
            <a:off x="4330875" y="2697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4" name="Google Shape;4144;p80"/>
          <p:cNvSpPr/>
          <p:nvPr/>
        </p:nvSpPr>
        <p:spPr>
          <a:xfrm>
            <a:off x="4783950" y="28093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5" name="Google Shape;4145;p80"/>
          <p:cNvSpPr/>
          <p:nvPr/>
        </p:nvSpPr>
        <p:spPr>
          <a:xfrm>
            <a:off x="4027525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6" name="Google Shape;4146;p80"/>
          <p:cNvSpPr/>
          <p:nvPr/>
        </p:nvSpPr>
        <p:spPr>
          <a:xfrm>
            <a:off x="4464575" y="2893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7" name="Google Shape;4147;p80"/>
          <p:cNvSpPr/>
          <p:nvPr/>
        </p:nvSpPr>
        <p:spPr>
          <a:xfrm>
            <a:off x="4620775" y="27221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8" name="Google Shape;4148;p80"/>
          <p:cNvSpPr/>
          <p:nvPr/>
        </p:nvSpPr>
        <p:spPr>
          <a:xfrm>
            <a:off x="4351950" y="3165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9" name="Google Shape;4149;p80"/>
          <p:cNvSpPr/>
          <p:nvPr/>
        </p:nvSpPr>
        <p:spPr>
          <a:xfrm>
            <a:off x="4676375" y="30270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0" name="Google Shape;4150;p80"/>
          <p:cNvSpPr/>
          <p:nvPr/>
        </p:nvSpPr>
        <p:spPr>
          <a:xfrm>
            <a:off x="2400475" y="33702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1" name="Google Shape;4151;p80"/>
          <p:cNvSpPr/>
          <p:nvPr/>
        </p:nvSpPr>
        <p:spPr>
          <a:xfrm>
            <a:off x="32770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2" name="Google Shape;4152;p80"/>
          <p:cNvSpPr/>
          <p:nvPr/>
        </p:nvSpPr>
        <p:spPr>
          <a:xfrm>
            <a:off x="3124650" y="1870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3" name="Google Shape;4153;p80"/>
          <p:cNvSpPr/>
          <p:nvPr/>
        </p:nvSpPr>
        <p:spPr>
          <a:xfrm>
            <a:off x="3407175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4" name="Google Shape;4154;p80"/>
          <p:cNvSpPr/>
          <p:nvPr/>
        </p:nvSpPr>
        <p:spPr>
          <a:xfrm>
            <a:off x="3452125" y="1858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5" name="Google Shape;4155;p80"/>
          <p:cNvSpPr/>
          <p:nvPr/>
        </p:nvSpPr>
        <p:spPr>
          <a:xfrm>
            <a:off x="3549950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6" name="Google Shape;4156;p80"/>
          <p:cNvSpPr/>
          <p:nvPr/>
        </p:nvSpPr>
        <p:spPr>
          <a:xfrm>
            <a:off x="3702350" y="18645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7" name="Google Shape;4157;p80"/>
          <p:cNvSpPr/>
          <p:nvPr/>
        </p:nvSpPr>
        <p:spPr>
          <a:xfrm>
            <a:off x="3751075" y="158890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8" name="Google Shape;4158;p80"/>
          <p:cNvSpPr/>
          <p:nvPr/>
        </p:nvSpPr>
        <p:spPr>
          <a:xfrm>
            <a:off x="3952200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9" name="Google Shape;4159;p80"/>
          <p:cNvSpPr/>
          <p:nvPr/>
        </p:nvSpPr>
        <p:spPr>
          <a:xfrm>
            <a:off x="3952575" y="1712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0" name="Google Shape;4160;p80"/>
          <p:cNvSpPr/>
          <p:nvPr/>
        </p:nvSpPr>
        <p:spPr>
          <a:xfrm>
            <a:off x="4154075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1" name="Google Shape;4161;p80"/>
          <p:cNvSpPr/>
          <p:nvPr/>
        </p:nvSpPr>
        <p:spPr>
          <a:xfrm>
            <a:off x="4306475" y="1706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2" name="Google Shape;4162;p80"/>
          <p:cNvSpPr/>
          <p:nvPr/>
        </p:nvSpPr>
        <p:spPr>
          <a:xfrm>
            <a:off x="4127650" y="18387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3" name="Google Shape;4163;p80"/>
          <p:cNvSpPr/>
          <p:nvPr/>
        </p:nvSpPr>
        <p:spPr>
          <a:xfrm>
            <a:off x="2731250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4" name="Google Shape;4164;p80"/>
          <p:cNvSpPr/>
          <p:nvPr/>
        </p:nvSpPr>
        <p:spPr>
          <a:xfrm>
            <a:off x="2883650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5" name="Google Shape;4165;p80"/>
          <p:cNvSpPr/>
          <p:nvPr/>
        </p:nvSpPr>
        <p:spPr>
          <a:xfrm>
            <a:off x="2564213" y="19817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6" name="Google Shape;4166;p80"/>
          <p:cNvSpPr/>
          <p:nvPr/>
        </p:nvSpPr>
        <p:spPr>
          <a:xfrm>
            <a:off x="4422463" y="1553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7" name="Google Shape;4167;p80"/>
          <p:cNvSpPr/>
          <p:nvPr/>
        </p:nvSpPr>
        <p:spPr>
          <a:xfrm>
            <a:off x="4497963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8" name="Google Shape;4168;p80"/>
          <p:cNvSpPr/>
          <p:nvPr/>
        </p:nvSpPr>
        <p:spPr>
          <a:xfrm>
            <a:off x="46603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9" name="Google Shape;4169;p80"/>
          <p:cNvSpPr/>
          <p:nvPr/>
        </p:nvSpPr>
        <p:spPr>
          <a:xfrm>
            <a:off x="4758188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0" name="Google Shape;4170;p80"/>
          <p:cNvSpPr/>
          <p:nvPr/>
        </p:nvSpPr>
        <p:spPr>
          <a:xfrm>
            <a:off x="4840463" y="18768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1" name="Google Shape;4171;p80"/>
          <p:cNvSpPr/>
          <p:nvPr/>
        </p:nvSpPr>
        <p:spPr>
          <a:xfrm>
            <a:off x="5018413" y="1627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2" name="Google Shape;4172;p80"/>
          <p:cNvSpPr/>
          <p:nvPr/>
        </p:nvSpPr>
        <p:spPr>
          <a:xfrm>
            <a:off x="5130638" y="18101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3" name="Google Shape;4173;p80"/>
          <p:cNvSpPr/>
          <p:nvPr/>
        </p:nvSpPr>
        <p:spPr>
          <a:xfrm>
            <a:off x="5038763" y="15159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4" name="Google Shape;4174;p80"/>
          <p:cNvSpPr/>
          <p:nvPr/>
        </p:nvSpPr>
        <p:spPr>
          <a:xfrm>
            <a:off x="5417163" y="167957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5" name="Google Shape;4175;p80"/>
          <p:cNvSpPr/>
          <p:nvPr/>
        </p:nvSpPr>
        <p:spPr>
          <a:xfrm>
            <a:off x="5420813" y="1829325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6" name="Google Shape;4176;p80"/>
          <p:cNvSpPr/>
          <p:nvPr/>
        </p:nvSpPr>
        <p:spPr>
          <a:xfrm>
            <a:off x="2915188" y="1755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77" name="Google Shape;4177;p80"/>
          <p:cNvCxnSpPr/>
          <p:nvPr/>
        </p:nvCxnSpPr>
        <p:spPr>
          <a:xfrm>
            <a:off x="2306275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8" name="Google Shape;4178;p80"/>
          <p:cNvCxnSpPr/>
          <p:nvPr/>
        </p:nvCxnSpPr>
        <p:spPr>
          <a:xfrm>
            <a:off x="2737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9" name="Google Shape;4179;p80"/>
          <p:cNvCxnSpPr/>
          <p:nvPr/>
        </p:nvCxnSpPr>
        <p:spPr>
          <a:xfrm>
            <a:off x="3165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0" name="Google Shape;4180;p80"/>
          <p:cNvCxnSpPr/>
          <p:nvPr/>
        </p:nvCxnSpPr>
        <p:spPr>
          <a:xfrm>
            <a:off x="3589750" y="3884925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1" name="Google Shape;4181;p80"/>
          <p:cNvCxnSpPr/>
          <p:nvPr/>
        </p:nvCxnSpPr>
        <p:spPr>
          <a:xfrm>
            <a:off x="3589750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2" name="Google Shape;4182;p80"/>
          <p:cNvCxnSpPr/>
          <p:nvPr/>
        </p:nvCxnSpPr>
        <p:spPr>
          <a:xfrm>
            <a:off x="4021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3" name="Google Shape;4183;p80"/>
          <p:cNvCxnSpPr/>
          <p:nvPr/>
        </p:nvCxnSpPr>
        <p:spPr>
          <a:xfrm>
            <a:off x="4449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4" name="Google Shape;4184;p80"/>
          <p:cNvCxnSpPr/>
          <p:nvPr/>
        </p:nvCxnSpPr>
        <p:spPr>
          <a:xfrm>
            <a:off x="4873225" y="3890300"/>
            <a:ext cx="0" cy="13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5" name="Google Shape;4185;p80"/>
          <p:cNvCxnSpPr/>
          <p:nvPr/>
        </p:nvCxnSpPr>
        <p:spPr>
          <a:xfrm>
            <a:off x="1791200" y="35584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6" name="Google Shape;4186;p80"/>
          <p:cNvCxnSpPr/>
          <p:nvPr/>
        </p:nvCxnSpPr>
        <p:spPr>
          <a:xfrm>
            <a:off x="1791200" y="31887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7" name="Google Shape;4187;p80"/>
          <p:cNvCxnSpPr/>
          <p:nvPr/>
        </p:nvCxnSpPr>
        <p:spPr>
          <a:xfrm>
            <a:off x="1780700" y="28835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8" name="Google Shape;4188;p80"/>
          <p:cNvCxnSpPr/>
          <p:nvPr/>
        </p:nvCxnSpPr>
        <p:spPr>
          <a:xfrm>
            <a:off x="1780700" y="25784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9" name="Google Shape;4189;p80"/>
          <p:cNvCxnSpPr/>
          <p:nvPr/>
        </p:nvCxnSpPr>
        <p:spPr>
          <a:xfrm>
            <a:off x="1780700" y="227327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0" name="Google Shape;4190;p80"/>
          <p:cNvCxnSpPr/>
          <p:nvPr/>
        </p:nvCxnSpPr>
        <p:spPr>
          <a:xfrm>
            <a:off x="1790400" y="1968125"/>
            <a:ext cx="18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91" name="Google Shape;4191;p80"/>
          <p:cNvSpPr txBox="1"/>
          <p:nvPr/>
        </p:nvSpPr>
        <p:spPr>
          <a:xfrm>
            <a:off x="2073925" y="4065888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92" name="Google Shape;4192;p80"/>
          <p:cNvSpPr txBox="1"/>
          <p:nvPr/>
        </p:nvSpPr>
        <p:spPr>
          <a:xfrm>
            <a:off x="1566575" y="3928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0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93" name="Google Shape;4193;p80"/>
          <p:cNvSpPr txBox="1"/>
          <p:nvPr/>
        </p:nvSpPr>
        <p:spPr>
          <a:xfrm>
            <a:off x="1316000" y="3493213"/>
            <a:ext cx="4647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latin typeface="Inter"/>
                <a:ea typeface="Inter"/>
                <a:cs typeface="Inter"/>
                <a:sym typeface="Inter"/>
              </a:rPr>
              <a:t>1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94" name="Google Shape;4194;p80"/>
          <p:cNvSpPr txBox="1"/>
          <p:nvPr/>
        </p:nvSpPr>
        <p:spPr>
          <a:xfrm>
            <a:off x="6673525" y="932325"/>
            <a:ext cx="2256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min_sample = 4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eps = 0.2</a:t>
            </a:r>
            <a:endParaRPr b="1"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95" name="Google Shape;4195;p80"/>
          <p:cNvSpPr/>
          <p:nvPr/>
        </p:nvSpPr>
        <p:spPr>
          <a:xfrm>
            <a:off x="5712575" y="2466888"/>
            <a:ext cx="198300" cy="209700"/>
          </a:xfrm>
          <a:prstGeom prst="mathPlus">
            <a:avLst>
              <a:gd fmla="val 23520" name="adj1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F4FF"/>
        </a:solidFill>
      </p:bgPr>
    </p:bg>
    <p:spTree>
      <p:nvGrpSpPr>
        <p:cNvPr id="4199" name="Shape 4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0" name="Google Shape;4200;p81"/>
          <p:cNvSpPr txBox="1"/>
          <p:nvPr>
            <p:ph type="title"/>
          </p:nvPr>
        </p:nvSpPr>
        <p:spPr>
          <a:xfrm>
            <a:off x="1040275" y="1702750"/>
            <a:ext cx="6054000" cy="13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5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How to choose min_sample &amp; eps?</a:t>
            </a:r>
            <a:endParaRPr b="1" sz="45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5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201" name="Google Shape;4201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Step 3 - Assign data points to the closest centroid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72" name="Google Shape;17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4" name="Google Shape;174;p19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5" name="Google Shape;175;p19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76" name="Google Shape;176;p19"/>
          <p:cNvSpPr/>
          <p:nvPr/>
        </p:nvSpPr>
        <p:spPr>
          <a:xfrm>
            <a:off x="21721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9"/>
          <p:cNvSpPr/>
          <p:nvPr/>
        </p:nvSpPr>
        <p:spPr>
          <a:xfrm>
            <a:off x="2476950" y="3617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9"/>
          <p:cNvSpPr/>
          <p:nvPr/>
        </p:nvSpPr>
        <p:spPr>
          <a:xfrm>
            <a:off x="2553150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9"/>
          <p:cNvSpPr/>
          <p:nvPr/>
        </p:nvSpPr>
        <p:spPr>
          <a:xfrm>
            <a:off x="28579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/>
          <p:nvPr/>
        </p:nvSpPr>
        <p:spPr>
          <a:xfrm>
            <a:off x="2553150" y="3008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40771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/>
          <p:nvPr/>
        </p:nvSpPr>
        <p:spPr>
          <a:xfrm>
            <a:off x="38485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9"/>
          <p:cNvSpPr/>
          <p:nvPr/>
        </p:nvSpPr>
        <p:spPr>
          <a:xfrm>
            <a:off x="36199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/>
          <p:nvPr/>
        </p:nvSpPr>
        <p:spPr>
          <a:xfrm>
            <a:off x="3924750" y="2931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/>
          <p:nvPr/>
        </p:nvSpPr>
        <p:spPr>
          <a:xfrm>
            <a:off x="3162750" y="2474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9"/>
          <p:cNvSpPr/>
          <p:nvPr/>
        </p:nvSpPr>
        <p:spPr>
          <a:xfrm>
            <a:off x="3391350" y="2703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9"/>
          <p:cNvSpPr/>
          <p:nvPr/>
        </p:nvSpPr>
        <p:spPr>
          <a:xfrm>
            <a:off x="3391350" y="2398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3543750" y="2550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9"/>
          <p:cNvSpPr/>
          <p:nvPr/>
        </p:nvSpPr>
        <p:spPr>
          <a:xfrm>
            <a:off x="3593250" y="2592839"/>
            <a:ext cx="198300" cy="167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9"/>
          <p:cNvSpPr/>
          <p:nvPr/>
        </p:nvSpPr>
        <p:spPr>
          <a:xfrm>
            <a:off x="3708525" y="32606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2354850" y="31967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5" name="Shape 4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6" name="Google Shape;4206;p82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How to set min_sample &amp; eps?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4207" name="Google Shape;4207;p82"/>
          <p:cNvSpPr txBox="1"/>
          <p:nvPr>
            <p:ph idx="4294967295" type="ctrTitle"/>
          </p:nvPr>
        </p:nvSpPr>
        <p:spPr>
          <a:xfrm>
            <a:off x="897375" y="1742475"/>
            <a:ext cx="68064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Low eps &amp; High min_sample</a:t>
            </a:r>
            <a:r>
              <a:rPr lang="fr" sz="2000">
                <a:solidFill>
                  <a:srgbClr val="4B5258"/>
                </a:solidFill>
                <a:latin typeface="Inter-Regular"/>
                <a:ea typeface="Inter-Regular"/>
                <a:cs typeface="Inter-Regular"/>
                <a:sym typeface="Inter-Regular"/>
              </a:rPr>
              <a:t> -&gt; High density clusters </a:t>
            </a:r>
            <a:endParaRPr sz="2000">
              <a:solidFill>
                <a:srgbClr val="4B5258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4208" name="Google Shape;4208;p82"/>
          <p:cNvSpPr/>
          <p:nvPr/>
        </p:nvSpPr>
        <p:spPr>
          <a:xfrm rot="-355994">
            <a:off x="559852" y="1985684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09" name="Google Shape;4209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4210" name="Google Shape;4210;p82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1" name="Google Shape;4211;p82"/>
          <p:cNvSpPr txBox="1"/>
          <p:nvPr>
            <p:ph idx="4294967295" type="ctrTitle"/>
          </p:nvPr>
        </p:nvSpPr>
        <p:spPr>
          <a:xfrm>
            <a:off x="897375" y="2393725"/>
            <a:ext cx="68064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High</a:t>
            </a: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eps &amp; Low min_sample</a:t>
            </a:r>
            <a:r>
              <a:rPr lang="fr" sz="2000">
                <a:solidFill>
                  <a:srgbClr val="4B5258"/>
                </a:solidFill>
                <a:latin typeface="Inter-Regular"/>
                <a:ea typeface="Inter-Regular"/>
                <a:cs typeface="Inter-Regular"/>
                <a:sym typeface="Inter-Regular"/>
              </a:rPr>
              <a:t> -&gt; Low density clusters </a:t>
            </a:r>
            <a:endParaRPr sz="2000">
              <a:solidFill>
                <a:srgbClr val="4B5258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4212" name="Google Shape;4212;p82"/>
          <p:cNvSpPr/>
          <p:nvPr/>
        </p:nvSpPr>
        <p:spPr>
          <a:xfrm rot="-355994">
            <a:off x="559852" y="2636934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3" name="Google Shape;4213;p82"/>
          <p:cNvSpPr txBox="1"/>
          <p:nvPr>
            <p:ph idx="4294967295" type="ctrTitle"/>
          </p:nvPr>
        </p:nvSpPr>
        <p:spPr>
          <a:xfrm>
            <a:off x="897375" y="3015950"/>
            <a:ext cx="68064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Low</a:t>
            </a: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eps &amp; Low min_sample</a:t>
            </a:r>
            <a:r>
              <a:rPr lang="fr" sz="2000">
                <a:solidFill>
                  <a:srgbClr val="4B5258"/>
                </a:solidFill>
                <a:latin typeface="Inter-Regular"/>
                <a:ea typeface="Inter-Regular"/>
                <a:cs typeface="Inter-Regular"/>
                <a:sym typeface="Inter-Regular"/>
              </a:rPr>
              <a:t> -&gt; High outliers sensitivity</a:t>
            </a:r>
            <a:endParaRPr sz="2000">
              <a:solidFill>
                <a:srgbClr val="4B5258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4214" name="Google Shape;4214;p82"/>
          <p:cNvSpPr/>
          <p:nvPr/>
        </p:nvSpPr>
        <p:spPr>
          <a:xfrm rot="-355994">
            <a:off x="559852" y="3259159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5" name="Google Shape;4215;p82"/>
          <p:cNvSpPr txBox="1"/>
          <p:nvPr>
            <p:ph idx="4294967295" type="ctrTitle"/>
          </p:nvPr>
        </p:nvSpPr>
        <p:spPr>
          <a:xfrm>
            <a:off x="897375" y="3638175"/>
            <a:ext cx="71109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High</a:t>
            </a:r>
            <a:r>
              <a:rPr b="1" lang="fr" sz="200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eps &amp; High min_sample</a:t>
            </a:r>
            <a:r>
              <a:rPr lang="fr" sz="2000">
                <a:solidFill>
                  <a:srgbClr val="4B5258"/>
                </a:solidFill>
                <a:latin typeface="Inter-Regular"/>
                <a:ea typeface="Inter-Regular"/>
                <a:cs typeface="Inter-Regular"/>
                <a:sym typeface="Inter-Regular"/>
              </a:rPr>
              <a:t> -&gt; Low outliers sensitivity</a:t>
            </a:r>
            <a:endParaRPr sz="2000">
              <a:solidFill>
                <a:srgbClr val="4B5258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4216" name="Google Shape;4216;p82"/>
          <p:cNvSpPr/>
          <p:nvPr/>
        </p:nvSpPr>
        <p:spPr>
          <a:xfrm rot="-355994">
            <a:off x="559852" y="3881384"/>
            <a:ext cx="261199" cy="46747"/>
          </a:xfrm>
          <a:prstGeom prst="roundRect">
            <a:avLst>
              <a:gd fmla="val 50000" name="adj"/>
            </a:avLst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F4FF"/>
        </a:solidFill>
      </p:bgPr>
    </p:bg>
    <p:spTree>
      <p:nvGrpSpPr>
        <p:cNvPr id="4220" name="Shape 4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1" name="Google Shape;4221;p83"/>
          <p:cNvSpPr txBox="1"/>
          <p:nvPr>
            <p:ph type="title"/>
          </p:nvPr>
        </p:nvSpPr>
        <p:spPr>
          <a:xfrm>
            <a:off x="1040275" y="1702750"/>
            <a:ext cx="6054000" cy="13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5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Choose types of distance for eps</a:t>
            </a:r>
            <a:endParaRPr b="1" sz="45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5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222" name="Google Shape;4222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6" name="Shape 4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7" name="Google Shape;4227;p84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Euclidean</a:t>
            </a: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 Distance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4228" name="Google Shape;4228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4229" name="Google Shape;4229;p84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30" name="Google Shape;4230;p84"/>
          <p:cNvCxnSpPr/>
          <p:nvPr/>
        </p:nvCxnSpPr>
        <p:spPr>
          <a:xfrm flipH="1" rot="10800000">
            <a:off x="2545675" y="1563400"/>
            <a:ext cx="21900" cy="282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31" name="Google Shape;4231;p84"/>
          <p:cNvCxnSpPr/>
          <p:nvPr/>
        </p:nvCxnSpPr>
        <p:spPr>
          <a:xfrm>
            <a:off x="2560200" y="4392750"/>
            <a:ext cx="35403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32" name="Google Shape;4232;p84"/>
          <p:cNvSpPr/>
          <p:nvPr/>
        </p:nvSpPr>
        <p:spPr>
          <a:xfrm>
            <a:off x="3126938" y="350638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3FDA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3" name="Google Shape;4233;p84"/>
          <p:cNvSpPr/>
          <p:nvPr/>
        </p:nvSpPr>
        <p:spPr>
          <a:xfrm>
            <a:off x="4962413" y="20990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62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4" name="Google Shape;4234;p84"/>
          <p:cNvSpPr txBox="1"/>
          <p:nvPr/>
        </p:nvSpPr>
        <p:spPr>
          <a:xfrm>
            <a:off x="2696600" y="3777375"/>
            <a:ext cx="10590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3FDAD2"/>
                </a:solidFill>
                <a:latin typeface="Inter"/>
                <a:ea typeface="Inter"/>
                <a:cs typeface="Inter"/>
                <a:sym typeface="Inter"/>
              </a:rPr>
              <a:t>A=(1,1)</a:t>
            </a:r>
            <a:endParaRPr>
              <a:solidFill>
                <a:srgbClr val="3FDAD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35" name="Google Shape;4235;p84"/>
          <p:cNvSpPr txBox="1"/>
          <p:nvPr/>
        </p:nvSpPr>
        <p:spPr>
          <a:xfrm>
            <a:off x="5121350" y="2043575"/>
            <a:ext cx="10950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B=(4,5)</a:t>
            </a:r>
            <a:endParaRPr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236" name="Google Shape;4236;p84"/>
          <p:cNvCxnSpPr>
            <a:stCxn id="4232" idx="0"/>
            <a:endCxn id="4233" idx="2"/>
          </p:cNvCxnSpPr>
          <p:nvPr/>
        </p:nvCxnSpPr>
        <p:spPr>
          <a:xfrm flipH="1" rot="10800000">
            <a:off x="3298953" y="2203938"/>
            <a:ext cx="1689600" cy="1407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4237" name="Google Shape;4237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5300" y="1229573"/>
            <a:ext cx="2325325" cy="64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8" name="Google Shape;4238;p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0500" y="2020076"/>
            <a:ext cx="2114925" cy="169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2" name="Shape 4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3" name="Google Shape;4243;p85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Manhattan</a:t>
            </a: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 Distance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4244" name="Google Shape;4244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4245" name="Google Shape;4245;p8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46" name="Google Shape;4246;p85"/>
          <p:cNvCxnSpPr/>
          <p:nvPr/>
        </p:nvCxnSpPr>
        <p:spPr>
          <a:xfrm flipH="1" rot="10800000">
            <a:off x="2545675" y="1563400"/>
            <a:ext cx="21900" cy="282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47" name="Google Shape;4247;p85"/>
          <p:cNvCxnSpPr/>
          <p:nvPr/>
        </p:nvCxnSpPr>
        <p:spPr>
          <a:xfrm>
            <a:off x="2560200" y="4392750"/>
            <a:ext cx="35403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48" name="Google Shape;4248;p85"/>
          <p:cNvSpPr/>
          <p:nvPr/>
        </p:nvSpPr>
        <p:spPr>
          <a:xfrm>
            <a:off x="3126938" y="3506388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3FDA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9" name="Google Shape;4249;p85"/>
          <p:cNvSpPr/>
          <p:nvPr/>
        </p:nvSpPr>
        <p:spPr>
          <a:xfrm>
            <a:off x="4962413" y="2099063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62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0" name="Google Shape;4250;p85"/>
          <p:cNvSpPr txBox="1"/>
          <p:nvPr/>
        </p:nvSpPr>
        <p:spPr>
          <a:xfrm>
            <a:off x="2696600" y="3777375"/>
            <a:ext cx="10590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3FDAD2"/>
                </a:solidFill>
                <a:latin typeface="Inter"/>
                <a:ea typeface="Inter"/>
                <a:cs typeface="Inter"/>
                <a:sym typeface="Inter"/>
              </a:rPr>
              <a:t>A=(1,1)</a:t>
            </a:r>
            <a:endParaRPr>
              <a:solidFill>
                <a:srgbClr val="3FDAD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51" name="Google Shape;4251;p85"/>
          <p:cNvSpPr txBox="1"/>
          <p:nvPr/>
        </p:nvSpPr>
        <p:spPr>
          <a:xfrm>
            <a:off x="5121350" y="2043575"/>
            <a:ext cx="1095000" cy="1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629D"/>
                </a:solidFill>
                <a:latin typeface="Inter"/>
                <a:ea typeface="Inter"/>
                <a:cs typeface="Inter"/>
                <a:sym typeface="Inter"/>
              </a:rPr>
              <a:t>B=(4,5)</a:t>
            </a:r>
            <a:endParaRPr>
              <a:solidFill>
                <a:srgbClr val="FF629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252" name="Google Shape;425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6350" y="1107370"/>
            <a:ext cx="2715950" cy="870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53" name="Google Shape;4253;p85"/>
          <p:cNvCxnSpPr/>
          <p:nvPr/>
        </p:nvCxnSpPr>
        <p:spPr>
          <a:xfrm flipH="1" rot="10800000">
            <a:off x="3226088" y="2216283"/>
            <a:ext cx="1500" cy="131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4" name="Google Shape;4254;p85"/>
          <p:cNvCxnSpPr>
            <a:endCxn id="4249" idx="2"/>
          </p:cNvCxnSpPr>
          <p:nvPr/>
        </p:nvCxnSpPr>
        <p:spPr>
          <a:xfrm>
            <a:off x="3234897" y="2201813"/>
            <a:ext cx="1753800" cy="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4255" name="Google Shape;4255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24850" y="2844175"/>
            <a:ext cx="839495" cy="69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6" name="Google Shape;4256;p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7974" y="2431576"/>
            <a:ext cx="1340276" cy="4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7" name="Google Shape;4257;p8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17963" y="1974175"/>
            <a:ext cx="1912725" cy="4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DBD0"/>
        </a:solidFill>
      </p:bgPr>
    </p:bg>
    <p:spTree>
      <p:nvGrpSpPr>
        <p:cNvPr id="4261" name="Shape 4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2" name="Google Shape;4262;p86"/>
          <p:cNvSpPr txBox="1"/>
          <p:nvPr>
            <p:ph type="title"/>
          </p:nvPr>
        </p:nvSpPr>
        <p:spPr>
          <a:xfrm>
            <a:off x="1235600" y="1742168"/>
            <a:ext cx="53151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6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Thanks! </a:t>
            </a:r>
            <a:endParaRPr b="1" sz="56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263" name="Google Shape;4263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sp>
        <p:nvSpPr>
          <p:cNvPr id="4264" name="Google Shape;4264;p86"/>
          <p:cNvSpPr txBox="1"/>
          <p:nvPr>
            <p:ph idx="4294967295" type="ctrTitle"/>
          </p:nvPr>
        </p:nvSpPr>
        <p:spPr>
          <a:xfrm>
            <a:off x="1274764" y="2606043"/>
            <a:ext cx="5315100" cy="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See you in the next course</a:t>
            </a:r>
            <a:endParaRPr sz="24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4265" name="Google Shape;4265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Step 2 - Calculate centroids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197" name="Google Shape;1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9" name="Google Shape;199;p20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00" name="Google Shape;200;p20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01" name="Google Shape;201;p20"/>
          <p:cNvSpPr/>
          <p:nvPr/>
        </p:nvSpPr>
        <p:spPr>
          <a:xfrm>
            <a:off x="21721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0"/>
          <p:cNvSpPr/>
          <p:nvPr/>
        </p:nvSpPr>
        <p:spPr>
          <a:xfrm>
            <a:off x="2476950" y="3617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2553150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28579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2553150" y="3008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40771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0"/>
          <p:cNvSpPr/>
          <p:nvPr/>
        </p:nvSpPr>
        <p:spPr>
          <a:xfrm>
            <a:off x="38485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0"/>
          <p:cNvSpPr/>
          <p:nvPr/>
        </p:nvSpPr>
        <p:spPr>
          <a:xfrm>
            <a:off x="36199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"/>
          <p:cNvSpPr/>
          <p:nvPr/>
        </p:nvSpPr>
        <p:spPr>
          <a:xfrm>
            <a:off x="3924750" y="2931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0"/>
          <p:cNvSpPr/>
          <p:nvPr/>
        </p:nvSpPr>
        <p:spPr>
          <a:xfrm>
            <a:off x="3162750" y="2474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0"/>
          <p:cNvSpPr/>
          <p:nvPr/>
        </p:nvSpPr>
        <p:spPr>
          <a:xfrm>
            <a:off x="3391350" y="2703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0"/>
          <p:cNvSpPr/>
          <p:nvPr/>
        </p:nvSpPr>
        <p:spPr>
          <a:xfrm>
            <a:off x="3391350" y="2398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0"/>
          <p:cNvSpPr/>
          <p:nvPr/>
        </p:nvSpPr>
        <p:spPr>
          <a:xfrm>
            <a:off x="3543750" y="2550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"/>
          <p:cNvSpPr/>
          <p:nvPr/>
        </p:nvSpPr>
        <p:spPr>
          <a:xfrm>
            <a:off x="3593250" y="2592839"/>
            <a:ext cx="198300" cy="167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0"/>
          <p:cNvSpPr/>
          <p:nvPr/>
        </p:nvSpPr>
        <p:spPr>
          <a:xfrm>
            <a:off x="3708525" y="32606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0"/>
          <p:cNvSpPr/>
          <p:nvPr/>
        </p:nvSpPr>
        <p:spPr>
          <a:xfrm>
            <a:off x="2354850" y="31967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0"/>
          <p:cNvSpPr/>
          <p:nvPr/>
        </p:nvSpPr>
        <p:spPr>
          <a:xfrm>
            <a:off x="2553150" y="3428339"/>
            <a:ext cx="198300" cy="167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8" name="Google Shape;218;p20"/>
          <p:cNvCxnSpPr>
            <a:stCxn id="216" idx="2"/>
            <a:endCxn id="217" idx="1"/>
          </p:cNvCxnSpPr>
          <p:nvPr/>
        </p:nvCxnSpPr>
        <p:spPr>
          <a:xfrm>
            <a:off x="2454000" y="3364439"/>
            <a:ext cx="99300" cy="14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9" name="Google Shape;219;p20"/>
          <p:cNvSpPr/>
          <p:nvPr/>
        </p:nvSpPr>
        <p:spPr>
          <a:xfrm>
            <a:off x="3848550" y="3141639"/>
            <a:ext cx="198300" cy="1677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0" name="Google Shape;220;p20"/>
          <p:cNvCxnSpPr>
            <a:endCxn id="219" idx="0"/>
          </p:cNvCxnSpPr>
          <p:nvPr/>
        </p:nvCxnSpPr>
        <p:spPr>
          <a:xfrm flipH="1" rot="10800000">
            <a:off x="3807600" y="3141639"/>
            <a:ext cx="140100" cy="28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1" name="Google Shape;221;p20"/>
          <p:cNvSpPr/>
          <p:nvPr/>
        </p:nvSpPr>
        <p:spPr>
          <a:xfrm>
            <a:off x="3378000" y="2571939"/>
            <a:ext cx="198300" cy="1677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2" name="Google Shape;222;p20"/>
          <p:cNvCxnSpPr>
            <a:stCxn id="214" idx="2"/>
            <a:endCxn id="221" idx="2"/>
          </p:cNvCxnSpPr>
          <p:nvPr/>
        </p:nvCxnSpPr>
        <p:spPr>
          <a:xfrm rot="10800000">
            <a:off x="3477000" y="2739539"/>
            <a:ext cx="215400" cy="2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1"/>
          <p:cNvSpPr txBox="1"/>
          <p:nvPr>
            <p:ph type="title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E3449"/>
                </a:solidFill>
                <a:latin typeface="Inter-Regular"/>
                <a:ea typeface="Inter-Regular"/>
                <a:cs typeface="Inter-Regular"/>
                <a:sym typeface="Inter-Regular"/>
              </a:rPr>
              <a:t>Step 3 - Assign data points to the closest centroid</a:t>
            </a:r>
            <a:endParaRPr sz="2500">
              <a:solidFill>
                <a:srgbClr val="0E3449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pic>
        <p:nvPicPr>
          <p:cNvPr id="228" name="Google Shape;2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1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0" name="Google Shape;230;p21"/>
          <p:cNvCxnSpPr/>
          <p:nvPr/>
        </p:nvCxnSpPr>
        <p:spPr>
          <a:xfrm flipH="1" rot="10800000">
            <a:off x="1864700" y="1627350"/>
            <a:ext cx="9900" cy="2310900"/>
          </a:xfrm>
          <a:prstGeom prst="straightConnector1">
            <a:avLst/>
          </a:prstGeom>
          <a:noFill/>
          <a:ln cap="flat" cmpd="sng" w="28575">
            <a:solidFill>
              <a:srgbClr val="1F435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31" name="Google Shape;231;p21"/>
          <p:cNvCxnSpPr/>
          <p:nvPr/>
        </p:nvCxnSpPr>
        <p:spPr>
          <a:xfrm flipH="1" rot="10800000">
            <a:off x="1884525" y="3928350"/>
            <a:ext cx="40761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32" name="Google Shape;232;p21"/>
          <p:cNvSpPr/>
          <p:nvPr/>
        </p:nvSpPr>
        <p:spPr>
          <a:xfrm>
            <a:off x="21721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1"/>
          <p:cNvSpPr/>
          <p:nvPr/>
        </p:nvSpPr>
        <p:spPr>
          <a:xfrm>
            <a:off x="2476950" y="3617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1"/>
          <p:cNvSpPr/>
          <p:nvPr/>
        </p:nvSpPr>
        <p:spPr>
          <a:xfrm>
            <a:off x="2553150" y="3312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1"/>
          <p:cNvSpPr/>
          <p:nvPr/>
        </p:nvSpPr>
        <p:spPr>
          <a:xfrm>
            <a:off x="2857950" y="3541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1"/>
          <p:cNvSpPr/>
          <p:nvPr/>
        </p:nvSpPr>
        <p:spPr>
          <a:xfrm>
            <a:off x="2553150" y="30081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1"/>
          <p:cNvSpPr/>
          <p:nvPr/>
        </p:nvSpPr>
        <p:spPr>
          <a:xfrm>
            <a:off x="40771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1"/>
          <p:cNvSpPr/>
          <p:nvPr/>
        </p:nvSpPr>
        <p:spPr>
          <a:xfrm>
            <a:off x="3848550" y="3465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1"/>
          <p:cNvSpPr/>
          <p:nvPr/>
        </p:nvSpPr>
        <p:spPr>
          <a:xfrm>
            <a:off x="3619950" y="3160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1"/>
          <p:cNvSpPr/>
          <p:nvPr/>
        </p:nvSpPr>
        <p:spPr>
          <a:xfrm>
            <a:off x="3924750" y="2931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1"/>
          <p:cNvSpPr/>
          <p:nvPr/>
        </p:nvSpPr>
        <p:spPr>
          <a:xfrm>
            <a:off x="3162750" y="24747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1"/>
          <p:cNvSpPr/>
          <p:nvPr/>
        </p:nvSpPr>
        <p:spPr>
          <a:xfrm>
            <a:off x="3391350" y="27033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1"/>
          <p:cNvSpPr/>
          <p:nvPr/>
        </p:nvSpPr>
        <p:spPr>
          <a:xfrm>
            <a:off x="3391350" y="23985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1"/>
          <p:cNvSpPr/>
          <p:nvPr/>
        </p:nvSpPr>
        <p:spPr>
          <a:xfrm>
            <a:off x="3543750" y="2550950"/>
            <a:ext cx="198300" cy="209700"/>
          </a:xfrm>
          <a:prstGeom prst="mathPlus">
            <a:avLst>
              <a:gd fmla="val 23520" name="adj1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1"/>
          <p:cNvSpPr/>
          <p:nvPr/>
        </p:nvSpPr>
        <p:spPr>
          <a:xfrm>
            <a:off x="2553150" y="3428339"/>
            <a:ext cx="198300" cy="167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1F435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1"/>
          <p:cNvSpPr/>
          <p:nvPr/>
        </p:nvSpPr>
        <p:spPr>
          <a:xfrm>
            <a:off x="3848550" y="3141639"/>
            <a:ext cx="198300" cy="167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rgbClr val="1F435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1"/>
          <p:cNvSpPr/>
          <p:nvPr/>
        </p:nvSpPr>
        <p:spPr>
          <a:xfrm>
            <a:off x="3378000" y="2571939"/>
            <a:ext cx="198300" cy="167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rgbClr val="1F435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